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4"/>
  </p:notesMasterIdLst>
  <p:sldIdLst>
    <p:sldId id="1659" r:id="rId3"/>
    <p:sldId id="2064" r:id="rId4"/>
    <p:sldId id="2124" r:id="rId5"/>
    <p:sldId id="2156" r:id="rId6"/>
    <p:sldId id="1791" r:id="rId7"/>
    <p:sldId id="2157" r:id="rId8"/>
    <p:sldId id="2174" r:id="rId9"/>
    <p:sldId id="2173" r:id="rId10"/>
    <p:sldId id="2172" r:id="rId11"/>
    <p:sldId id="2029" r:id="rId12"/>
    <p:sldId id="1952" r:id="rId13"/>
    <p:sldId id="1941" r:id="rId14"/>
    <p:sldId id="2175" r:id="rId15"/>
    <p:sldId id="1960" r:id="rId16"/>
    <p:sldId id="2163" r:id="rId17"/>
    <p:sldId id="2177" r:id="rId18"/>
    <p:sldId id="2176" r:id="rId19"/>
    <p:sldId id="2109" r:id="rId20"/>
    <p:sldId id="2178" r:id="rId21"/>
    <p:sldId id="2185" r:id="rId22"/>
    <p:sldId id="2179" r:id="rId23"/>
    <p:sldId id="2180" r:id="rId24"/>
    <p:sldId id="2165" r:id="rId25"/>
    <p:sldId id="2181" r:id="rId26"/>
    <p:sldId id="2182" r:id="rId27"/>
    <p:sldId id="2171" r:id="rId28"/>
    <p:sldId id="2183" r:id="rId29"/>
    <p:sldId id="2166" r:id="rId30"/>
    <p:sldId id="2184" r:id="rId31"/>
    <p:sldId id="1948" r:id="rId32"/>
    <p:sldId id="1894" r:id="rId33"/>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1C"/>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271" autoAdjust="0"/>
    <p:restoredTop sz="86418" autoAdjust="0"/>
  </p:normalViewPr>
  <p:slideViewPr>
    <p:cSldViewPr>
      <p:cViewPr varScale="1">
        <p:scale>
          <a:sx n="97" d="100"/>
          <a:sy n="97" d="100"/>
        </p:scale>
        <p:origin x="-1498"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618"/>
    </p:cViewPr>
  </p:sorterViewPr>
  <p:notesViewPr>
    <p:cSldViewPr>
      <p:cViewPr varScale="1">
        <p:scale>
          <a:sx n="83" d="100"/>
          <a:sy n="83" d="100"/>
        </p:scale>
        <p:origin x="-3241" y="-84"/>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F468478F-85AB-4F2F-9836-360E2A3B8D3A}" type="datetimeFigureOut">
              <a:rPr lang="en-US" smtClean="0"/>
              <a:pPr/>
              <a:t>3/21/2022</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a:t>
            </a:fld>
            <a:endParaRPr lang="en-US" dirty="0"/>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31</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3/21/2022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3/21/2022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3/21/2022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3/21/2022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3/21/2022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3/21/2022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3/21/2022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3/21/2022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3/21/2022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3/21/2022</a:t>
            </a:fld>
            <a:endParaRPr lang="en-US" dirty="0"/>
          </a:p>
        </p:txBody>
      </p:sp>
      <p:sp>
        <p:nvSpPr>
          <p:cNvPr id="19" name="Footer Placeholder 18"/>
          <p:cNvSpPr>
            <a:spLocks noGrp="1"/>
          </p:cNvSpPr>
          <p:nvPr>
            <p:ph type="ftr" sz="quarter" idx="11"/>
          </p:nvPr>
        </p:nvSpPr>
        <p:spPr>
          <a:xfrm>
            <a:off x="3581400" y="76202"/>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3/21/2022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3/21/2022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3/21/2022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3/21/2022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3/21/2022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3/21/2022</a:t>
            </a:fld>
            <a:endParaRPr lang="en-US" dirty="0"/>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3/21/2022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bit.ly/surveyofpaulineepistl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279402"/>
            <a:ext cx="9144000" cy="2154436"/>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“To Those Who Want to be</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Under the Law”</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4:21 – 31 </a:t>
            </a:r>
          </a:p>
        </p:txBody>
      </p:sp>
      <p:sp>
        <p:nvSpPr>
          <p:cNvPr id="10" name="Rectangle 9"/>
          <p:cNvSpPr/>
          <p:nvPr/>
        </p:nvSpPr>
        <p:spPr>
          <a:xfrm>
            <a:off x="0" y="4953002"/>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10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23 March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wipe(left)">
                                      <p:cBhvr>
                                        <p:cTn id="13" dur="1000"/>
                                        <p:tgtEl>
                                          <p:spTgt spid="11">
                                            <p:txEl>
                                              <p:pRg st="2" end="2"/>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1000"/>
                                        <p:tgtEl>
                                          <p:spTgt spid="10">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left)">
                                      <p:cBhvr>
                                        <p:cTn id="20"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3E1C"/>
        </a:solidFill>
        <a:effectLst/>
      </p:bgPr>
    </p:bg>
    <p:spTree>
      <p:nvGrpSpPr>
        <p:cNvPr id="1" name=""/>
        <p:cNvGrpSpPr/>
        <p:nvPr/>
      </p:nvGrpSpPr>
      <p:grpSpPr>
        <a:xfrm>
          <a:off x="0" y="0"/>
          <a:ext cx="0" cy="0"/>
          <a:chOff x="0" y="0"/>
          <a:chExt cx="0" cy="0"/>
        </a:xfrm>
      </p:grpSpPr>
      <p:pic>
        <p:nvPicPr>
          <p:cNvPr id="4" name="Picture 3" descr="4 - 21 allegory.jpg"/>
          <p:cNvPicPr>
            <a:picLocks noChangeAspect="1"/>
          </p:cNvPicPr>
          <p:nvPr/>
        </p:nvPicPr>
        <p:blipFill>
          <a:blip r:embed="rId2" cstate="print"/>
          <a:stretch>
            <a:fillRect/>
          </a:stretch>
        </p:blipFill>
        <p:spPr>
          <a:xfrm>
            <a:off x="152400" y="114300"/>
            <a:ext cx="8839200" cy="6629400"/>
          </a:xfrm>
          <a:prstGeom prst="rect">
            <a:avLst/>
          </a:prstGeom>
          <a:ln>
            <a:noFill/>
          </a:ln>
          <a:effectLst>
            <a:outerShdw blurRad="190500" algn="tl" rotWithShape="0">
              <a:srgbClr val="000000">
                <a:alpha val="70000"/>
              </a:srgbClr>
            </a:outerShdw>
          </a:effectLst>
        </p:spPr>
      </p:pic>
      <p:cxnSp>
        <p:nvCxnSpPr>
          <p:cNvPr id="6" name="Straight Connector 5"/>
          <p:cNvCxnSpPr/>
          <p:nvPr/>
        </p:nvCxnSpPr>
        <p:spPr>
          <a:xfrm>
            <a:off x="4876800" y="2209800"/>
            <a:ext cx="1920240" cy="0"/>
          </a:xfrm>
          <a:prstGeom prst="line">
            <a:avLst/>
          </a:prstGeom>
          <a:ln w="635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791200" y="2743200"/>
            <a:ext cx="731520" cy="0"/>
          </a:xfrm>
          <a:prstGeom prst="line">
            <a:avLst/>
          </a:prstGeom>
          <a:ln w="63500"/>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5105400" y="3276600"/>
            <a:ext cx="2103120" cy="0"/>
          </a:xfrm>
          <a:prstGeom prst="line">
            <a:avLst/>
          </a:prstGeom>
          <a:ln w="63500"/>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5181600" y="3733800"/>
            <a:ext cx="1920240" cy="0"/>
          </a:xfrm>
          <a:prstGeom prst="line">
            <a:avLst/>
          </a:prstGeom>
          <a:ln w="63500"/>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4724400" y="4267200"/>
            <a:ext cx="2926080" cy="0"/>
          </a:xfrm>
          <a:prstGeom prst="line">
            <a:avLst/>
          </a:prstGeom>
          <a:ln w="63500"/>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4724400" y="4800600"/>
            <a:ext cx="2926080" cy="0"/>
          </a:xfrm>
          <a:prstGeom prst="line">
            <a:avLst/>
          </a:prstGeom>
          <a:ln w="63500"/>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5334000" y="5334000"/>
            <a:ext cx="1645920" cy="0"/>
          </a:xfrm>
          <a:prstGeom prst="line">
            <a:avLst/>
          </a:prstGeom>
          <a:ln w="63500"/>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4724400" y="5791200"/>
            <a:ext cx="2834640" cy="0"/>
          </a:xfrm>
          <a:prstGeom prst="line">
            <a:avLst/>
          </a:prstGeom>
          <a:ln w="63500"/>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5410200" y="6324600"/>
            <a:ext cx="1554480" cy="0"/>
          </a:xfrm>
          <a:prstGeom prst="line">
            <a:avLst/>
          </a:prstGeom>
          <a:ln w="63500"/>
        </p:spPr>
        <p:style>
          <a:lnRef idx="3">
            <a:schemeClr val="accent1"/>
          </a:lnRef>
          <a:fillRef idx="0">
            <a:schemeClr val="accent1"/>
          </a:fillRef>
          <a:effectRef idx="2">
            <a:schemeClr val="accent1"/>
          </a:effectRef>
          <a:fontRef idx="minor">
            <a:schemeClr val="tx1"/>
          </a:fontRef>
        </p:style>
      </p:cxn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nodeType="clickEffect">
                                  <p:stCondLst>
                                    <p:cond delay="0"/>
                                  </p:stCondLst>
                                  <p:childTnLst>
                                    <p:animEffect transition="out" filter="dissolv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nodeType="clickEffect">
                                  <p:stCondLst>
                                    <p:cond delay="0"/>
                                  </p:stCondLst>
                                  <p:childTnLst>
                                    <p:animEffect transition="out" filter="dissolv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nodeType="clickEffect">
                                  <p:stCondLst>
                                    <p:cond delay="0"/>
                                  </p:stCondLst>
                                  <p:childTnLst>
                                    <p:animEffect transition="out" filter="dissolv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nodeType="clickEffect">
                                  <p:stCondLst>
                                    <p:cond delay="0"/>
                                  </p:stCondLst>
                                  <p:childTnLst>
                                    <p:animEffect transition="out" filter="dissolv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xit" presetSubtype="0" fill="hold" nodeType="clickEffect">
                                  <p:stCondLst>
                                    <p:cond delay="0"/>
                                  </p:stCondLst>
                                  <p:childTnLst>
                                    <p:animEffect transition="out" filter="dissolve">
                                      <p:cBhvr>
                                        <p:cTn id="79" dur="500"/>
                                        <p:tgtEl>
                                          <p:spTgt spid="15"/>
                                        </p:tgtEl>
                                      </p:cBhvr>
                                    </p:animEffect>
                                    <p:set>
                                      <p:cBhvr>
                                        <p:cTn id="80" dur="1" fill="hold">
                                          <p:stCondLst>
                                            <p:cond delay="499"/>
                                          </p:stCondLst>
                                        </p:cTn>
                                        <p:tgtEl>
                                          <p:spTgt spid="15"/>
                                        </p:tgtEl>
                                        <p:attrNameLst>
                                          <p:attrName>style.visibility</p:attrName>
                                        </p:attrNameLst>
                                      </p:cBhvr>
                                      <p:to>
                                        <p:strVal val="hidden"/>
                                      </p:to>
                                    </p:set>
                                  </p:childTnLst>
                                </p:cTn>
                              </p:par>
                            </p:childTnLst>
                          </p:cTn>
                        </p:par>
                        <p:par>
                          <p:cTn id="81" fill="hold">
                            <p:stCondLst>
                              <p:cond delay="500"/>
                            </p:stCondLst>
                            <p:childTnLst>
                              <p:par>
                                <p:cTn id="82" presetID="22" presetClass="entr" presetSubtype="8"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left)">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xit" presetSubtype="0" fill="hold" nodeType="clickEffect">
                                  <p:stCondLst>
                                    <p:cond delay="0"/>
                                  </p:stCondLst>
                                  <p:childTnLst>
                                    <p:animEffect transition="out" filter="dissolve">
                                      <p:cBhvr>
                                        <p:cTn id="88" dur="500"/>
                                        <p:tgtEl>
                                          <p:spTgt spid="16"/>
                                        </p:tgtEl>
                                      </p:cBhvr>
                                    </p:animEffect>
                                    <p:set>
                                      <p:cBhvr>
                                        <p:cTn id="8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4:21</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0"/>
            <a:ext cx="8458200" cy="1231106"/>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21</a:t>
            </a:r>
            <a:r>
              <a:rPr lang="en-US" sz="2800" i="1" dirty="0" smtClean="0">
                <a:latin typeface="Georgia" pitchFamily="18" charset="0"/>
              </a:rPr>
              <a:t>Tell me, you who want to be under the law, are you not aware of what the law says?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Galatians had not yet submitted to the bondage of the Law but they desired to.  Paul desperately wanted to stop them from “</a:t>
            </a:r>
            <a:r>
              <a:rPr lang="en-US" sz="2400" b="1" dirty="0" smtClean="0">
                <a:effectLst>
                  <a:outerShdw blurRad="38100" dist="38100" dir="2700000" algn="tl">
                    <a:srgbClr val="000000">
                      <a:alpha val="43137"/>
                    </a:srgbClr>
                  </a:outerShdw>
                </a:effectLst>
                <a:latin typeface="Cambria" pitchFamily="18" charset="0"/>
              </a:rPr>
              <a:t>backsliding</a:t>
            </a:r>
            <a:r>
              <a:rPr lang="en-US" sz="2400" b="1" dirty="0" smtClean="0">
                <a:latin typeface="Cambria" pitchFamily="18" charset="0"/>
              </a:rPr>
              <a:t>” and to turn them back to a life under grace.  As a transition to what would immediately follow, he challenged the Galatians to be “</a:t>
            </a:r>
            <a:r>
              <a:rPr lang="en-US" sz="2400" b="1" dirty="0" smtClean="0">
                <a:effectLst>
                  <a:outerShdw blurRad="38100" dist="38100" dir="2700000" algn="tl">
                    <a:srgbClr val="000000">
                      <a:alpha val="43137"/>
                    </a:srgbClr>
                  </a:outerShdw>
                </a:effectLst>
                <a:latin typeface="Cambria" pitchFamily="18" charset="0"/>
              </a:rPr>
              <a:t>aware of</a:t>
            </a:r>
            <a:r>
              <a:rPr lang="en-US" sz="2400" b="1" dirty="0" smtClean="0">
                <a:latin typeface="Cambria" pitchFamily="18" charset="0"/>
              </a:rPr>
              <a:t>” or to understand what the Law really said.  </a:t>
            </a:r>
          </a:p>
          <a:p>
            <a:pPr indent="457200">
              <a:spcAft>
                <a:spcPts val="1200"/>
              </a:spcAft>
            </a:pPr>
            <a:r>
              <a:rPr lang="en-US" sz="2400" b="1" dirty="0" smtClean="0">
                <a:latin typeface="Cambria" pitchFamily="18" charset="0"/>
              </a:rPr>
              <a:t>Paul begins with a pointed, perhaps even sarcastic, question: </a:t>
            </a:r>
            <a:r>
              <a:rPr lang="en-US" sz="2400" b="1" i="1" dirty="0" smtClean="0">
                <a:latin typeface="Cambria" pitchFamily="18" charset="0"/>
              </a:rPr>
              <a:t>“Tell me, you who want to be under the law, do you not listen to the Law?”</a:t>
            </a:r>
            <a:r>
              <a:rPr lang="en-US" sz="2400" b="1" dirty="0" smtClean="0">
                <a:latin typeface="Cambria" pitchFamily="18" charset="0"/>
              </a:rPr>
              <a:t>  Paul asks those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and the Galatians, “You think that living by the Law is the way to go?  Great!  Then listen to what the Law itself says!”  Paul grants  his opponents premise—that we are obligated to follow everything the Law says.  Then Paul turns this premise against them.</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4:21</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never compromised his convictions, but he never hesitated to forsake his comfort, to think outside the box, or to reach down (or up) to the level where people were.  </a:t>
            </a:r>
          </a:p>
          <a:p>
            <a:pPr indent="457200">
              <a:spcAft>
                <a:spcPts val="1200"/>
              </a:spcAft>
            </a:pPr>
            <a:r>
              <a:rPr lang="en-US" sz="2400" b="1" dirty="0" smtClean="0">
                <a:latin typeface="Cambria" pitchFamily="18" charset="0"/>
              </a:rPr>
              <a:t>So, here in </a:t>
            </a:r>
            <a:r>
              <a:rPr lang="en-US" sz="2400" b="1" dirty="0" smtClean="0">
                <a:effectLst>
                  <a:outerShdw blurRad="38100" dist="38100" dir="2700000" algn="tl">
                    <a:srgbClr val="000000">
                      <a:alpha val="43137"/>
                    </a:srgbClr>
                  </a:outerShdw>
                </a:effectLst>
                <a:latin typeface="Cambria" pitchFamily="18" charset="0"/>
              </a:rPr>
              <a:t>Galatians 4:21-31</a:t>
            </a:r>
            <a:r>
              <a:rPr lang="en-US" sz="2400" b="1" dirty="0" smtClean="0">
                <a:latin typeface="Cambria" pitchFamily="18" charset="0"/>
              </a:rPr>
              <a:t>, Paul engages in a method of argument rarely seen in the New Testament, but which would have been quite familiar to his audience:  </a:t>
            </a:r>
            <a:r>
              <a:rPr lang="en-US" sz="2400" b="1" i="1" dirty="0" smtClean="0">
                <a:effectLst>
                  <a:outerShdw blurRad="38100" dist="38100" dir="2700000" algn="tl">
                    <a:srgbClr val="000000">
                      <a:alpha val="43137"/>
                    </a:srgbClr>
                  </a:outerShdw>
                </a:effectLst>
                <a:latin typeface="Cambria" pitchFamily="18" charset="0"/>
              </a:rPr>
              <a:t>allegorical interpretation of Scripture.</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4:21</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4:22 – 26</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087189"/>
            <a:ext cx="8458200" cy="5678478"/>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22</a:t>
            </a:r>
            <a:r>
              <a:rPr lang="en-US" sz="2700" i="1" dirty="0" smtClean="0">
                <a:latin typeface="Georgia" pitchFamily="18" charset="0"/>
              </a:rPr>
              <a:t>For it is written that Abraham had two sons, one by the slave woman and the other by the free woman.  </a:t>
            </a:r>
            <a:r>
              <a:rPr lang="en-US" sz="2700" b="1" baseline="30000" dirty="0" smtClean="0">
                <a:effectLst>
                  <a:outerShdw blurRad="38100" dist="38100" dir="2700000" algn="tl">
                    <a:srgbClr val="000000">
                      <a:alpha val="43137"/>
                    </a:srgbClr>
                  </a:outerShdw>
                </a:effectLst>
                <a:latin typeface="Georgia" pitchFamily="18" charset="0"/>
              </a:rPr>
              <a:t>23</a:t>
            </a:r>
            <a:r>
              <a:rPr lang="en-US" sz="2700" i="1" dirty="0" smtClean="0">
                <a:latin typeface="Georgia" pitchFamily="18" charset="0"/>
              </a:rPr>
              <a:t>His son by the slave woman was born according to the flesh, but his son by the free woman was born as the result of a divine promise. </a:t>
            </a:r>
            <a:r>
              <a:rPr lang="en-US" sz="2700" b="1" baseline="30000" dirty="0" smtClean="0">
                <a:effectLst>
                  <a:outerShdw blurRad="38100" dist="38100" dir="2700000" algn="tl">
                    <a:srgbClr val="000000">
                      <a:alpha val="43137"/>
                    </a:srgbClr>
                  </a:outerShdw>
                </a:effectLst>
                <a:latin typeface="Georgia" pitchFamily="18" charset="0"/>
              </a:rPr>
              <a:t>24</a:t>
            </a:r>
            <a:r>
              <a:rPr lang="en-US" sz="2700" i="1" dirty="0" smtClean="0">
                <a:latin typeface="Georgia" pitchFamily="18" charset="0"/>
              </a:rPr>
              <a:t>These things are being taken figuratively: The women represent two covenants.  One covenant is from Mount Sinai and bears children who are to be slaves: This is Hagar.  </a:t>
            </a:r>
            <a:r>
              <a:rPr lang="en-US" sz="2700" b="1" baseline="30000" dirty="0" smtClean="0">
                <a:effectLst>
                  <a:outerShdw blurRad="38100" dist="38100" dir="2700000" algn="tl">
                    <a:srgbClr val="000000">
                      <a:alpha val="43137"/>
                    </a:srgbClr>
                  </a:outerShdw>
                </a:effectLst>
                <a:latin typeface="Georgia" pitchFamily="18" charset="0"/>
              </a:rPr>
              <a:t>25</a:t>
            </a:r>
            <a:r>
              <a:rPr lang="en-US" sz="2700" i="1" dirty="0" smtClean="0">
                <a:latin typeface="Georgia" pitchFamily="18" charset="0"/>
              </a:rPr>
              <a:t>Now Hagar stands for Mount Sinai in Arabia and corresponds to the present city of Jerusalem, because she is in slavery with her children.  </a:t>
            </a:r>
            <a:r>
              <a:rPr lang="en-US" sz="2700" b="1" baseline="30000" dirty="0" smtClean="0">
                <a:effectLst>
                  <a:outerShdw blurRad="38100" dist="38100" dir="2700000" algn="tl">
                    <a:srgbClr val="000000">
                      <a:alpha val="43137"/>
                    </a:srgbClr>
                  </a:outerShdw>
                </a:effectLst>
                <a:latin typeface="Georgia" pitchFamily="18" charset="0"/>
              </a:rPr>
              <a:t>26</a:t>
            </a:r>
            <a:r>
              <a:rPr lang="en-US" sz="2700" i="1" dirty="0" smtClean="0">
                <a:latin typeface="Georgia" pitchFamily="18" charset="0"/>
              </a:rPr>
              <a:t>But Jerusalem which is above is free, which is the mother of us all.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Jews arrogantly boasted that they were the descendants of Abraham, citing their genealogical pedigree as proof of their high spiritual standing before God.  Most Jews in Paul’s day believed that their physical relationship with Abraham put them in proper standing before God.  Because they were physical products of Abraham’s seed, they thought they were heirs to God’s promises and blessings.  </a:t>
            </a:r>
          </a:p>
          <a:p>
            <a:pPr indent="457200">
              <a:spcAft>
                <a:spcPts val="1200"/>
              </a:spcAft>
            </a:pPr>
            <a:r>
              <a:rPr lang="en-US" sz="2400" b="1" dirty="0" smtClean="0">
                <a:latin typeface="Cambria" pitchFamily="18" charset="0"/>
              </a:rPr>
              <a:t>Paul deals a death blow to the belief in salvation by inheritance by retelling the story of Abraham and the sons he had through Hagar and Sarah (</a:t>
            </a:r>
            <a:r>
              <a:rPr lang="en-US" sz="2400" b="1" dirty="0" smtClean="0">
                <a:effectLst>
                  <a:outerShdw blurRad="38100" dist="38100" dir="2700000" algn="tl">
                    <a:srgbClr val="000000">
                      <a:alpha val="43137"/>
                    </a:srgbClr>
                  </a:outerShdw>
                </a:effectLst>
                <a:latin typeface="Cambria" pitchFamily="18" charset="0"/>
              </a:rPr>
              <a:t>4:22-23</a:t>
            </a:r>
            <a:r>
              <a:rPr lang="en-US" sz="2400" b="1" dirty="0" smtClean="0">
                <a:latin typeface="Cambria" pitchFamily="18" charset="0"/>
              </a:rPr>
              <a:t>).  People aren’t born Christians—they become Christians.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4:22 – 26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By turning again to Abraham, Paul was appealing to the founder of the Jewish nation from whose physical descent the Jews traced their blessings.  John the Baptist and Jesus declared that physical descent from Abraham was not enough, however, to guarantee spiritual blessing.  </a:t>
            </a:r>
          </a:p>
          <a:p>
            <a:pPr indent="457200">
              <a:spcAft>
                <a:spcPts val="1200"/>
              </a:spcAft>
            </a:pPr>
            <a:r>
              <a:rPr lang="en-US" sz="2400" b="1" dirty="0" smtClean="0">
                <a:latin typeface="Cambria" pitchFamily="18" charset="0"/>
              </a:rPr>
              <a:t>Paul reminds the Galatians that Abraham had two sons (</a:t>
            </a:r>
            <a:r>
              <a:rPr lang="en-US" sz="2400" b="1" i="1" dirty="0" smtClean="0">
                <a:latin typeface="Cambria" pitchFamily="18" charset="0"/>
              </a:rPr>
              <a:t>those born later were not important to Paul’s illustration</a:t>
            </a:r>
            <a:r>
              <a:rPr lang="en-US" sz="2400" b="1" dirty="0" smtClean="0">
                <a:latin typeface="Cambria" pitchFamily="18" charset="0"/>
              </a:rPr>
              <a:t>), and that they should consider which of the two sons they were most like.   </a:t>
            </a:r>
          </a:p>
          <a:p>
            <a:pPr indent="457200">
              <a:spcAft>
                <a:spcPts val="1200"/>
              </a:spcAft>
            </a:pPr>
            <a:r>
              <a:rPr lang="en-US" sz="2400" b="1" dirty="0" smtClean="0">
                <a:latin typeface="Cambria" pitchFamily="18" charset="0"/>
              </a:rPr>
              <a:t>One son, </a:t>
            </a:r>
            <a:r>
              <a:rPr lang="en-US" sz="2400" b="1" dirty="0" smtClean="0">
                <a:effectLst>
                  <a:outerShdw blurRad="38100" dist="38100" dir="2700000" algn="tl">
                    <a:srgbClr val="000000">
                      <a:alpha val="43137"/>
                    </a:srgbClr>
                  </a:outerShdw>
                </a:effectLst>
                <a:latin typeface="Cambria" pitchFamily="18" charset="0"/>
              </a:rPr>
              <a:t>Isaac</a:t>
            </a:r>
            <a:r>
              <a:rPr lang="en-US" sz="2400" b="1" dirty="0" smtClean="0">
                <a:latin typeface="Cambria" pitchFamily="18" charset="0"/>
              </a:rPr>
              <a:t>, was born of Sarah, the</a:t>
            </a:r>
            <a:r>
              <a:rPr lang="en-US" sz="2400" b="1" i="1" u="sng" dirty="0" smtClean="0">
                <a:latin typeface="Cambria" pitchFamily="18" charset="0"/>
              </a:rPr>
              <a:t> free</a:t>
            </a:r>
            <a:r>
              <a:rPr lang="en-US" sz="2400" b="1" dirty="0" smtClean="0">
                <a:latin typeface="Cambria" pitchFamily="18" charset="0"/>
              </a:rPr>
              <a:t> woman; the other, </a:t>
            </a:r>
            <a:r>
              <a:rPr lang="en-US" sz="2400" b="1" dirty="0" smtClean="0">
                <a:effectLst>
                  <a:outerShdw blurRad="38100" dist="38100" dir="2700000" algn="tl">
                    <a:srgbClr val="000000">
                      <a:alpha val="43137"/>
                    </a:srgbClr>
                  </a:outerShdw>
                </a:effectLst>
                <a:latin typeface="Cambria" pitchFamily="18" charset="0"/>
              </a:rPr>
              <a:t>Ishmael</a:t>
            </a:r>
            <a:r>
              <a:rPr lang="en-US" sz="2400" b="1" dirty="0" smtClean="0">
                <a:latin typeface="Cambria" pitchFamily="18" charset="0"/>
              </a:rPr>
              <a:t>, was born of Hagar, the </a:t>
            </a:r>
            <a:r>
              <a:rPr lang="en-US" sz="2400" b="1" i="1" u="sng" dirty="0" smtClean="0">
                <a:latin typeface="Cambria" pitchFamily="18" charset="0"/>
              </a:rPr>
              <a:t>slave</a:t>
            </a:r>
            <a:r>
              <a:rPr lang="en-US" sz="2400" b="1" dirty="0" smtClean="0">
                <a:latin typeface="Cambria" pitchFamily="18" charset="0"/>
              </a:rPr>
              <a:t> woman.  In accordance with ancient law and custom, the status of a mother affected the status of her son (</a:t>
            </a:r>
            <a:r>
              <a:rPr lang="en-US" sz="2400" b="1" dirty="0" smtClean="0">
                <a:effectLst>
                  <a:outerShdw blurRad="38100" dist="38100" dir="2700000" algn="tl">
                    <a:srgbClr val="000000">
                      <a:alpha val="43137"/>
                    </a:srgbClr>
                  </a:outerShdw>
                </a:effectLst>
                <a:latin typeface="Cambria" pitchFamily="18" charset="0"/>
              </a:rPr>
              <a:t>4:22-23</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4:22 – 26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 second contrast concerned the manner in which the sons were conceived.  </a:t>
            </a:r>
            <a:r>
              <a:rPr lang="en-US" sz="2400" b="1" dirty="0" smtClean="0">
                <a:effectLst>
                  <a:outerShdw blurRad="38100" dist="38100" dir="2700000" algn="tl">
                    <a:srgbClr val="000000">
                      <a:alpha val="43137"/>
                    </a:srgbClr>
                  </a:outerShdw>
                </a:effectLst>
                <a:latin typeface="Cambria" pitchFamily="18" charset="0"/>
              </a:rPr>
              <a:t>Ishmael</a:t>
            </a:r>
            <a:r>
              <a:rPr lang="en-US" sz="2400" b="1" dirty="0" smtClean="0">
                <a:latin typeface="Cambria" pitchFamily="18" charset="0"/>
              </a:rPr>
              <a:t> was born in the ordinary way, that is, in the course of nature and requiring no miracle and no promise of God.  Abraham attempted to lend God a helping hand by siring an heir through his servant girl, </a:t>
            </a:r>
            <a:r>
              <a:rPr lang="en-US" sz="2400" b="1" u="sng" dirty="0" smtClean="0">
                <a:latin typeface="Cambria" pitchFamily="18" charset="0"/>
              </a:rPr>
              <a:t>Hagar</a:t>
            </a:r>
            <a:r>
              <a:rPr lang="en-US" sz="2400" b="1" dirty="0" smtClean="0">
                <a:latin typeface="Cambria" pitchFamily="18" charset="0"/>
              </a:rPr>
              <a:t>.  God’s simple, straightforward promise that Abraham would have a child through the aged and barren Sarah seemed too steep a mountain to climb.   </a:t>
            </a:r>
          </a:p>
          <a:p>
            <a:pPr indent="457200">
              <a:spcAft>
                <a:spcPts val="1200"/>
              </a:spcAft>
            </a:pPr>
            <a:r>
              <a:rPr lang="en-US" sz="2400" b="1" dirty="0" smtClean="0">
                <a:latin typeface="Cambria" pitchFamily="18" charset="0"/>
              </a:rPr>
              <a:t>So, reinterpreting the promise as a challenge, Abraham took matters into his own hands and produced Ishmael through natural, or “</a:t>
            </a:r>
            <a:r>
              <a:rPr lang="en-US" sz="2400" b="1" dirty="0" smtClean="0">
                <a:effectLst>
                  <a:outerShdw blurRad="38100" dist="38100" dir="2700000" algn="tl">
                    <a:srgbClr val="000000">
                      <a:alpha val="43137"/>
                    </a:srgbClr>
                  </a:outerShdw>
                </a:effectLst>
                <a:latin typeface="Cambria" pitchFamily="18" charset="0"/>
              </a:rPr>
              <a:t>fleshy</a:t>
            </a:r>
            <a:r>
              <a:rPr lang="en-US" sz="2400" b="1" dirty="0" smtClean="0">
                <a:latin typeface="Cambria" pitchFamily="18" charset="0"/>
              </a:rPr>
              <a:t>,” means (</a:t>
            </a:r>
            <a:r>
              <a:rPr lang="en-US" sz="2400" b="1" dirty="0" smtClean="0">
                <a:effectLst>
                  <a:outerShdw blurRad="38100" dist="38100" dir="2700000" algn="tl">
                    <a:srgbClr val="000000">
                      <a:alpha val="43137"/>
                    </a:srgbClr>
                  </a:outerShdw>
                </a:effectLst>
                <a:latin typeface="Cambria" pitchFamily="18" charset="0"/>
              </a:rPr>
              <a:t>4:23</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4:22 – 25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alpha val="90000"/>
          </a:schemeClr>
        </a:solidFill>
        <a:effectLst/>
      </p:bgPr>
    </p:bg>
    <p:spTree>
      <p:nvGrpSpPr>
        <p:cNvPr id="1" name=""/>
        <p:cNvGrpSpPr/>
        <p:nvPr/>
      </p:nvGrpSpPr>
      <p:grpSpPr>
        <a:xfrm>
          <a:off x="0" y="0"/>
          <a:ext cx="0" cy="0"/>
          <a:chOff x="0" y="0"/>
          <a:chExt cx="0" cy="0"/>
        </a:xfrm>
      </p:grpSpPr>
      <p:pic>
        <p:nvPicPr>
          <p:cNvPr id="3" name="Picture 2" descr="4 - 23 Ismael-2.jpg"/>
          <p:cNvPicPr>
            <a:picLocks noChangeAspect="1"/>
          </p:cNvPicPr>
          <p:nvPr/>
        </p:nvPicPr>
        <p:blipFill>
          <a:blip r:embed="rId2" cstate="print"/>
          <a:stretch>
            <a:fillRect/>
          </a:stretch>
        </p:blipFill>
        <p:spPr>
          <a:xfrm>
            <a:off x="457200" y="457200"/>
            <a:ext cx="8137071" cy="4572000"/>
          </a:xfrm>
          <a:prstGeom prst="rect">
            <a:avLst/>
          </a:prstGeom>
          <a:ln>
            <a:noFill/>
          </a:ln>
          <a:effectLst>
            <a:outerShdw blurRad="190500" algn="tl" rotWithShape="0">
              <a:srgbClr val="000000">
                <a:alpha val="70000"/>
              </a:srgbClr>
            </a:outerShdw>
          </a:effectLst>
        </p:spPr>
      </p:pic>
      <p:sp>
        <p:nvSpPr>
          <p:cNvPr id="4" name="TextBox 3"/>
          <p:cNvSpPr txBox="1"/>
          <p:nvPr/>
        </p:nvSpPr>
        <p:spPr>
          <a:xfrm>
            <a:off x="533400" y="5334000"/>
            <a:ext cx="8077200" cy="584775"/>
          </a:xfrm>
          <a:prstGeom prst="rect">
            <a:avLst/>
          </a:prstGeom>
          <a:noFill/>
        </p:spPr>
        <p:txBody>
          <a:bodyPr wrap="square" rtlCol="0">
            <a:spAutoFit/>
          </a:bodyPr>
          <a:lstStyle/>
          <a:p>
            <a:pPr algn="ctr"/>
            <a:r>
              <a:rPr lang="en-US" sz="3200" dirty="0" smtClean="0">
                <a:solidFill>
                  <a:srgbClr val="FF0000"/>
                </a:solidFill>
                <a:effectLst>
                  <a:outerShdw blurRad="38100" dist="38100" dir="2700000" algn="tl">
                    <a:srgbClr val="000000">
                      <a:alpha val="43137"/>
                    </a:srgbClr>
                  </a:outerShdw>
                </a:effectLst>
                <a:latin typeface="Bodoni MT Black" pitchFamily="18" charset="0"/>
              </a:rPr>
              <a:t>The Birth of Ishmael to Hagar</a:t>
            </a:r>
            <a:endParaRPr lang="en-US" sz="3200" dirty="0">
              <a:solidFill>
                <a:srgbClr val="FF0000"/>
              </a:solidFill>
              <a:effectLst>
                <a:outerShdw blurRad="38100" dist="38100" dir="2700000" algn="tl">
                  <a:srgbClr val="000000">
                    <a:alpha val="43137"/>
                  </a:srgbClr>
                </a:outerShdw>
              </a:effectLst>
              <a:latin typeface="Bodoni MT Black"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Isaac, on the other hand, was born to the “free woman,” Abraham’s wife</a:t>
            </a:r>
            <a:r>
              <a:rPr lang="en-US" sz="2400" b="1" u="sng" dirty="0" smtClean="0">
                <a:latin typeface="Cambria" pitchFamily="18" charset="0"/>
              </a:rPr>
              <a:t> Sarah</a:t>
            </a:r>
            <a:r>
              <a:rPr lang="en-US" sz="2400" b="1" dirty="0" smtClean="0">
                <a:latin typeface="Cambria" pitchFamily="18" charset="0"/>
              </a:rPr>
              <a:t>, “through the promise” (</a:t>
            </a:r>
            <a:r>
              <a:rPr lang="en-US" sz="2400" b="1" dirty="0" smtClean="0">
                <a:effectLst>
                  <a:outerShdw blurRad="38100" dist="38100" dir="2700000" algn="tl">
                    <a:srgbClr val="000000">
                      <a:alpha val="43137"/>
                    </a:srgbClr>
                  </a:outerShdw>
                </a:effectLst>
                <a:latin typeface="Cambria" pitchFamily="18" charset="0"/>
              </a:rPr>
              <a:t>4:23</a:t>
            </a:r>
            <a:r>
              <a:rPr lang="en-US" sz="2400" b="1" dirty="0" smtClean="0">
                <a:latin typeface="Cambria" pitchFamily="18" charset="0"/>
              </a:rPr>
              <a:t>).  In other words, Isaac was a miracle child, born when Abraham was one hundred years old and Sarah was ninety.  God opened Sarah’s womb and brought Isaac into the world against all odds—against nature itself!  Yet the miraculous birth of Isaac came about just as God had promised.  </a:t>
            </a:r>
          </a:p>
          <a:p>
            <a:pPr indent="457200">
              <a:spcAft>
                <a:spcPts val="1200"/>
              </a:spcAft>
            </a:pPr>
            <a:r>
              <a:rPr lang="en-US" sz="2400" b="1" dirty="0" smtClean="0">
                <a:latin typeface="Cambria" pitchFamily="18" charset="0"/>
              </a:rPr>
              <a:t>Emphasizing  the contrast between Law and grace, Paul uses this historical events as an </a:t>
            </a:r>
            <a:r>
              <a:rPr lang="en-US" sz="2400" b="1" i="1" dirty="0" smtClean="0">
                <a:effectLst>
                  <a:outerShdw blurRad="38100" dist="38100" dir="2700000" algn="tl">
                    <a:srgbClr val="000000">
                      <a:alpha val="43137"/>
                    </a:srgbClr>
                  </a:outerShdw>
                </a:effectLst>
                <a:latin typeface="Cambria" pitchFamily="18" charset="0"/>
              </a:rPr>
              <a:t>allegory</a:t>
            </a:r>
            <a:r>
              <a:rPr lang="en-US" sz="2400" b="1" dirty="0" smtClean="0">
                <a:latin typeface="Cambria" pitchFamily="18" charset="0"/>
              </a:rPr>
              <a:t>; treating the two mothers figuratively.   Paul does not deny the literal meaning of the story, but declares that the story, especially the matters relating to the conception of the two sons, has an additional meaning.  Thus Paul compares the narrative to the conflict between Judaism and Christianity.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4:22 – 26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Last lesson, we discussed the idea of caring enough to tell the truth.  Paul knows that something has gone seriously wrong with the Galatians.  He remembers their care for him when he was ill — perhaps with an illness affecting his </a:t>
            </a:r>
            <a:r>
              <a:rPr lang="en-US" sz="2400" b="1" i="1" dirty="0" smtClean="0">
                <a:effectLst>
                  <a:outerShdw blurRad="38100" dist="38100" dir="2700000" algn="tl">
                    <a:srgbClr val="000000">
                      <a:alpha val="43137"/>
                    </a:srgbClr>
                  </a:outerShdw>
                </a:effectLst>
                <a:latin typeface="Cambria" pitchFamily="18" charset="0"/>
              </a:rPr>
              <a:t>eyesight</a:t>
            </a:r>
            <a:r>
              <a:rPr lang="en-US" sz="2400" b="1" dirty="0" smtClean="0">
                <a:latin typeface="Cambria" pitchFamily="18" charset="0"/>
              </a:rPr>
              <a:t>.  They would have given their </a:t>
            </a:r>
            <a:r>
              <a:rPr lang="en-US" sz="2400" b="1" i="1" dirty="0" smtClean="0">
                <a:effectLst>
                  <a:outerShdw blurRad="38100" dist="38100" dir="2700000" algn="tl">
                    <a:srgbClr val="000000">
                      <a:alpha val="43137"/>
                    </a:srgbClr>
                  </a:outerShdw>
                </a:effectLst>
                <a:latin typeface="Cambria" pitchFamily="18" charset="0"/>
              </a:rPr>
              <a:t>eyes</a:t>
            </a:r>
            <a:r>
              <a:rPr lang="en-US" sz="2400" b="1" dirty="0" smtClean="0">
                <a:latin typeface="Cambria" pitchFamily="18" charset="0"/>
              </a:rPr>
              <a:t> to him in those days (</a:t>
            </a:r>
            <a:r>
              <a:rPr lang="en-US" sz="2400" b="1" dirty="0" smtClean="0">
                <a:effectLst>
                  <a:outerShdw blurRad="38100" dist="38100" dir="2700000" algn="tl">
                    <a:srgbClr val="000000">
                      <a:alpha val="43137"/>
                    </a:srgbClr>
                  </a:outerShdw>
                </a:effectLst>
                <a:latin typeface="Cambria" pitchFamily="18" charset="0"/>
              </a:rPr>
              <a:t>12-16</a:t>
            </a:r>
            <a:r>
              <a:rPr lang="en-US" sz="2400" b="1" dirty="0" smtClean="0">
                <a:latin typeface="Cambria" pitchFamily="18" charset="0"/>
              </a:rPr>
              <a:t>).  </a:t>
            </a:r>
          </a:p>
          <a:p>
            <a:pPr indent="457200">
              <a:spcAft>
                <a:spcPts val="1200"/>
              </a:spcAft>
            </a:pPr>
            <a:r>
              <a:rPr lang="en-US" sz="2400" b="1" dirty="0" smtClean="0">
                <a:latin typeface="Cambria" pitchFamily="18" charset="0"/>
              </a:rPr>
              <a:t>But now they seem to have lost all their joy and commitment (</a:t>
            </a:r>
            <a:r>
              <a:rPr lang="en-US" sz="2400" b="1" dirty="0" smtClean="0">
                <a:effectLst>
                  <a:outerShdw blurRad="38100" dist="38100" dir="2700000" algn="tl">
                    <a:srgbClr val="000000">
                      <a:alpha val="43137"/>
                    </a:srgbClr>
                  </a:outerShdw>
                </a:effectLst>
                <a:latin typeface="Cambria" pitchFamily="18" charset="0"/>
              </a:rPr>
              <a:t>zeal</a:t>
            </a:r>
            <a:r>
              <a:rPr lang="en-US" sz="2400" b="1" dirty="0" smtClean="0">
                <a:latin typeface="Cambria" pitchFamily="18" charset="0"/>
              </a:rPr>
              <a:t>).  We don’t like to think that we’re helpless — but we are!  Pride in what we can do must be replaced by humble acceptance of what Jesus has done for us.  If our works could deliver salvation, Jesus need never have gone to the cross.  Paul sees the Galatian Christians as his little children; having travail in </a:t>
            </a:r>
            <a:r>
              <a:rPr lang="en-US" sz="2400" b="1" i="1" dirty="0" smtClean="0">
                <a:effectLst>
                  <a:outerShdw blurRad="38100" dist="38100" dir="2700000" algn="tl">
                    <a:srgbClr val="000000">
                      <a:alpha val="43137"/>
                    </a:srgbClr>
                  </a:outerShdw>
                </a:effectLst>
                <a:latin typeface="Cambria" pitchFamily="18" charset="0"/>
              </a:rPr>
              <a:t>birth pains</a:t>
            </a:r>
            <a:r>
              <a:rPr lang="en-US" sz="2400" b="1" dirty="0" smtClean="0">
                <a:latin typeface="Cambria" pitchFamily="18" charset="0"/>
              </a:rPr>
              <a:t> to bring them to salvation in Christ (</a:t>
            </a:r>
            <a:r>
              <a:rPr lang="en-US" sz="2400" b="1" dirty="0" smtClean="0">
                <a:effectLst>
                  <a:outerShdw blurRad="38100" dist="38100" dir="2700000" algn="tl">
                    <a:srgbClr val="000000">
                      <a:alpha val="43137"/>
                    </a:srgbClr>
                  </a:outerShdw>
                </a:effectLst>
                <a:latin typeface="Cambria" pitchFamily="18" charset="0"/>
              </a:rPr>
              <a:t>17-20</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alpha val="9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219200" y="5486400"/>
            <a:ext cx="6629400" cy="584775"/>
          </a:xfrm>
          <a:prstGeom prst="rect">
            <a:avLst/>
          </a:prstGeom>
          <a:noFill/>
        </p:spPr>
        <p:txBody>
          <a:bodyPr wrap="square" rtlCol="0">
            <a:spAutoFit/>
          </a:bodyPr>
          <a:lstStyle/>
          <a:p>
            <a:pPr algn="ctr"/>
            <a:r>
              <a:rPr lang="en-US" sz="3200" dirty="0" smtClean="0">
                <a:solidFill>
                  <a:srgbClr val="002060"/>
                </a:solidFill>
                <a:effectLst>
                  <a:outerShdw blurRad="38100" dist="38100" dir="2700000" algn="tl">
                    <a:srgbClr val="000000">
                      <a:alpha val="43137"/>
                    </a:srgbClr>
                  </a:outerShdw>
                </a:effectLst>
                <a:latin typeface="Bodoni MT Black" pitchFamily="18" charset="0"/>
              </a:rPr>
              <a:t>The Birth of Isaac to Sarah</a:t>
            </a:r>
            <a:endParaRPr lang="en-US" sz="3200" dirty="0">
              <a:solidFill>
                <a:srgbClr val="002060"/>
              </a:solidFill>
              <a:effectLst>
                <a:outerShdw blurRad="38100" dist="38100" dir="2700000" algn="tl">
                  <a:srgbClr val="000000">
                    <a:alpha val="43137"/>
                  </a:srgbClr>
                </a:outerShdw>
              </a:effectLst>
              <a:latin typeface="Bodoni MT Black" pitchFamily="18" charset="0"/>
            </a:endParaRPr>
          </a:p>
        </p:txBody>
      </p:sp>
      <p:pic>
        <p:nvPicPr>
          <p:cNvPr id="5" name="Picture 4" descr="4 - 28 Isaac-2.jpg"/>
          <p:cNvPicPr>
            <a:picLocks noChangeAspect="1"/>
          </p:cNvPicPr>
          <p:nvPr/>
        </p:nvPicPr>
        <p:blipFill>
          <a:blip r:embed="rId2" cstate="print"/>
          <a:stretch>
            <a:fillRect/>
          </a:stretch>
        </p:blipFill>
        <p:spPr>
          <a:xfrm>
            <a:off x="1219200" y="381000"/>
            <a:ext cx="6553200" cy="4908575"/>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First, the apostle pointed to </a:t>
            </a:r>
            <a:r>
              <a:rPr lang="en-US" sz="2400" b="1" i="1" u="sng" dirty="0" smtClean="0">
                <a:effectLst>
                  <a:outerShdw blurRad="38100" dist="38100" dir="2700000" algn="tl">
                    <a:srgbClr val="000000">
                      <a:alpha val="43137"/>
                    </a:srgbClr>
                  </a:outerShdw>
                </a:effectLst>
                <a:latin typeface="Cambria" pitchFamily="18" charset="0"/>
              </a:rPr>
              <a:t>two</a:t>
            </a:r>
            <a:r>
              <a:rPr lang="en-US" sz="2400" b="1" i="1" dirty="0" smtClean="0">
                <a:effectLst>
                  <a:outerShdw blurRad="38100" dist="38100" dir="2700000" algn="tl">
                    <a:srgbClr val="000000">
                      <a:alpha val="43137"/>
                    </a:srgbClr>
                  </a:outerShdw>
                </a:effectLst>
                <a:latin typeface="Cambria" pitchFamily="18" charset="0"/>
              </a:rPr>
              <a:t> covenants</a:t>
            </a:r>
            <a:r>
              <a:rPr lang="en-US" sz="2400" b="1" dirty="0" smtClean="0">
                <a:latin typeface="Cambria" pitchFamily="18" charset="0"/>
              </a:rPr>
              <a:t>.  </a:t>
            </a:r>
          </a:p>
          <a:p>
            <a:pPr indent="457200">
              <a:spcAft>
                <a:spcPts val="1200"/>
              </a:spcAft>
            </a:pPr>
            <a:r>
              <a:rPr lang="en-US" sz="2400" b="1" dirty="0" smtClean="0">
                <a:latin typeface="Cambria" pitchFamily="18" charset="0"/>
              </a:rPr>
              <a:t>The </a:t>
            </a:r>
            <a:r>
              <a:rPr lang="en-US" sz="2400" b="1" dirty="0" smtClean="0">
                <a:effectLst>
                  <a:outerShdw blurRad="38100" dist="38100" dir="2700000" algn="tl">
                    <a:srgbClr val="000000">
                      <a:alpha val="43137"/>
                    </a:srgbClr>
                  </a:outerShdw>
                </a:effectLst>
                <a:latin typeface="Cambria" pitchFamily="18" charset="0"/>
              </a:rPr>
              <a:t>Mosaic</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covenant</a:t>
            </a:r>
            <a:r>
              <a:rPr lang="en-US" sz="2400" b="1" dirty="0" smtClean="0">
                <a:latin typeface="Cambria" pitchFamily="18" charset="0"/>
              </a:rPr>
              <a:t>, which had its origin at Mount Sinai and received its highest expression in the temple worship at Jerusalem.  Those under this legal covenant were slaves and are still in bondage to the Law (</a:t>
            </a:r>
            <a:r>
              <a:rPr lang="en-US" sz="2400" b="1" dirty="0" smtClean="0">
                <a:effectLst>
                  <a:outerShdw blurRad="38100" dist="38100" dir="2700000" algn="tl">
                    <a:srgbClr val="000000">
                      <a:alpha val="43137"/>
                    </a:srgbClr>
                  </a:outerShdw>
                </a:effectLst>
                <a:latin typeface="Cambria" pitchFamily="18" charset="0"/>
              </a:rPr>
              <a:t>4:25</a:t>
            </a:r>
            <a:r>
              <a:rPr lang="en-US" sz="2400" b="1" dirty="0" smtClean="0">
                <a:latin typeface="Cambria" pitchFamily="18" charset="0"/>
              </a:rPr>
              <a:t>).  </a:t>
            </a:r>
          </a:p>
          <a:p>
            <a:pPr indent="457200">
              <a:spcAft>
                <a:spcPts val="1200"/>
              </a:spcAft>
            </a:pPr>
            <a:r>
              <a:rPr lang="en-US" sz="2400" b="1" dirty="0" smtClean="0">
                <a:latin typeface="Cambria" pitchFamily="18" charset="0"/>
              </a:rPr>
              <a:t>As </a:t>
            </a:r>
            <a:r>
              <a:rPr lang="en-US" sz="2400" b="1" u="sng" dirty="0" smtClean="0">
                <a:latin typeface="Cambria" pitchFamily="18" charset="0"/>
              </a:rPr>
              <a:t>Hagar</a:t>
            </a:r>
            <a:r>
              <a:rPr lang="en-US" sz="2400" b="1" dirty="0" smtClean="0">
                <a:latin typeface="Cambria" pitchFamily="18" charset="0"/>
              </a:rPr>
              <a:t> brought forth a slave, so does the Law.  At this point the reader is expected to understand and supply the implicit reference to the </a:t>
            </a:r>
            <a:r>
              <a:rPr lang="en-US" sz="2400" b="1" dirty="0" smtClean="0">
                <a:effectLst>
                  <a:outerShdw blurRad="38100" dist="38100" dir="2700000" algn="tl">
                    <a:srgbClr val="000000">
                      <a:alpha val="43137"/>
                    </a:srgbClr>
                  </a:outerShdw>
                </a:effectLst>
                <a:latin typeface="Cambria" pitchFamily="18" charset="0"/>
              </a:rPr>
              <a:t>Abrahamic covenant</a:t>
            </a:r>
            <a:r>
              <a:rPr lang="en-US" sz="2400" b="1" dirty="0" smtClean="0">
                <a:latin typeface="Cambria" pitchFamily="18" charset="0"/>
              </a:rPr>
              <a:t>, a more gracious covenant represented by </a:t>
            </a:r>
            <a:r>
              <a:rPr lang="en-US" sz="2400" b="1" u="sng" dirty="0" smtClean="0">
                <a:latin typeface="Cambria" pitchFamily="18" charset="0"/>
              </a:rPr>
              <a:t>Sarah</a:t>
            </a:r>
            <a:r>
              <a:rPr lang="en-US" sz="2400" b="1" dirty="0" smtClean="0">
                <a:latin typeface="Cambria" pitchFamily="18" charset="0"/>
              </a:rPr>
              <a:t> which through      its messianic promise brought forth children who are free (</a:t>
            </a:r>
            <a:r>
              <a:rPr lang="en-US" sz="2400" b="1" dirty="0" smtClean="0">
                <a:effectLst>
                  <a:outerShdw blurRad="38100" dist="38100" dir="2700000" algn="tl">
                    <a:srgbClr val="000000">
                      <a:alpha val="43137"/>
                    </a:srgbClr>
                  </a:outerShdw>
                </a:effectLst>
                <a:latin typeface="Cambria" pitchFamily="18" charset="0"/>
              </a:rPr>
              <a:t>4:26</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4:22 – 26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Secondly, Paul pointed to </a:t>
            </a:r>
            <a:r>
              <a:rPr lang="en-US" sz="2400" b="1" i="1" u="sng" dirty="0" smtClean="0">
                <a:effectLst>
                  <a:outerShdw blurRad="38100" dist="38100" dir="2700000" algn="tl">
                    <a:srgbClr val="000000">
                      <a:alpha val="43137"/>
                    </a:srgbClr>
                  </a:outerShdw>
                </a:effectLst>
                <a:latin typeface="Cambria" pitchFamily="18" charset="0"/>
              </a:rPr>
              <a:t>two</a:t>
            </a:r>
            <a:r>
              <a:rPr lang="en-US" sz="2400" b="1" i="1" dirty="0" smtClean="0">
                <a:effectLst>
                  <a:outerShdw blurRad="38100" dist="38100" dir="2700000" algn="tl">
                    <a:srgbClr val="000000">
                      <a:alpha val="43137"/>
                    </a:srgbClr>
                  </a:outerShdw>
                </a:effectLst>
                <a:latin typeface="Cambria" pitchFamily="18" charset="0"/>
              </a:rPr>
              <a:t> </a:t>
            </a:r>
            <a:r>
              <a:rPr lang="en-US" sz="2400" b="1" i="1" dirty="0" err="1" smtClean="0">
                <a:effectLst>
                  <a:outerShdw blurRad="38100" dist="38100" dir="2700000" algn="tl">
                    <a:srgbClr val="000000">
                      <a:alpha val="43137"/>
                    </a:srgbClr>
                  </a:outerShdw>
                </a:effectLst>
                <a:latin typeface="Cambria" pitchFamily="18" charset="0"/>
              </a:rPr>
              <a:t>Jerusalems</a:t>
            </a:r>
            <a:r>
              <a:rPr lang="en-US" sz="2400" b="1" dirty="0" smtClean="0">
                <a:latin typeface="Cambria" pitchFamily="18" charset="0"/>
              </a:rPr>
              <a:t>.  </a:t>
            </a:r>
          </a:p>
          <a:p>
            <a:pPr indent="457200">
              <a:spcAft>
                <a:spcPts val="1200"/>
              </a:spcAft>
            </a:pPr>
            <a:r>
              <a:rPr lang="en-US" sz="2400" b="1" u="sng" dirty="0" smtClean="0">
                <a:latin typeface="Cambria" pitchFamily="18" charset="0"/>
              </a:rPr>
              <a:t>Hagar</a:t>
            </a:r>
            <a:r>
              <a:rPr lang="en-US" sz="2400" b="1" dirty="0" smtClean="0">
                <a:latin typeface="Cambria" pitchFamily="18" charset="0"/>
              </a:rPr>
              <a:t> also stood for the first-century city of </a:t>
            </a:r>
            <a:r>
              <a:rPr lang="en-US" sz="2400" b="1" i="1" dirty="0" smtClean="0">
                <a:effectLst>
                  <a:outerShdw blurRad="38100" dist="38100" dir="2700000" algn="tl">
                    <a:srgbClr val="000000">
                      <a:alpha val="43137"/>
                    </a:srgbClr>
                  </a:outerShdw>
                </a:effectLst>
                <a:latin typeface="Cambria" pitchFamily="18" charset="0"/>
              </a:rPr>
              <a:t>Jerusalem</a:t>
            </a:r>
            <a:r>
              <a:rPr lang="en-US" sz="2400" b="1" dirty="0" smtClean="0">
                <a:latin typeface="Cambria" pitchFamily="18" charset="0"/>
              </a:rPr>
              <a:t>, a city enslaved to Rome and in slavery to the Law. The earthly Jerusalem is the same — the capital of a Judaism which is enslaved to ritual, sacrifice and legalism (</a:t>
            </a:r>
            <a:r>
              <a:rPr lang="en-US" sz="2400" b="1" dirty="0" smtClean="0">
                <a:effectLst>
                  <a:outerShdw blurRad="38100" dist="38100" dir="2700000" algn="tl">
                    <a:srgbClr val="000000">
                      <a:alpha val="43137"/>
                    </a:srgbClr>
                  </a:outerShdw>
                </a:effectLst>
                <a:latin typeface="Cambria" pitchFamily="18" charset="0"/>
              </a:rPr>
              <a:t>4:25</a:t>
            </a:r>
            <a:r>
              <a:rPr lang="en-US" sz="2400" b="1" dirty="0" smtClean="0">
                <a:latin typeface="Cambria" pitchFamily="18" charset="0"/>
              </a:rPr>
              <a:t>).  </a:t>
            </a:r>
          </a:p>
          <a:p>
            <a:pPr indent="457200">
              <a:spcAft>
                <a:spcPts val="1200"/>
              </a:spcAft>
            </a:pPr>
            <a:r>
              <a:rPr lang="en-US" sz="2400" b="1" u="sng" dirty="0" smtClean="0">
                <a:latin typeface="Cambria" pitchFamily="18" charset="0"/>
              </a:rPr>
              <a:t>Sarah</a:t>
            </a:r>
            <a:r>
              <a:rPr lang="en-US" sz="2400" b="1" dirty="0" smtClean="0">
                <a:latin typeface="Cambria" pitchFamily="18" charset="0"/>
              </a:rPr>
              <a:t>, on the other hand, corresponded to the </a:t>
            </a:r>
            <a:r>
              <a:rPr lang="en-US" sz="2400" b="1" i="1" dirty="0" smtClean="0">
                <a:effectLst>
                  <a:outerShdw blurRad="38100" dist="38100" dir="2700000" algn="tl">
                    <a:srgbClr val="000000">
                      <a:alpha val="43137"/>
                    </a:srgbClr>
                  </a:outerShdw>
                </a:effectLst>
                <a:latin typeface="Cambria" pitchFamily="18" charset="0"/>
              </a:rPr>
              <a:t>new</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Jerusalem</a:t>
            </a:r>
            <a:r>
              <a:rPr lang="en-US" sz="2400" b="1" dirty="0" smtClean="0">
                <a:latin typeface="Cambria" pitchFamily="18" charset="0"/>
              </a:rPr>
              <a:t> in heaven, the mother of all the children of grace.  The </a:t>
            </a:r>
            <a:r>
              <a:rPr lang="en-US" sz="2400" b="1" i="1" dirty="0" smtClean="0">
                <a:effectLst>
                  <a:outerShdw blurRad="38100" dist="38100" dir="2700000" algn="tl">
                    <a:srgbClr val="000000">
                      <a:alpha val="43137"/>
                    </a:srgbClr>
                  </a:outerShdw>
                </a:effectLst>
                <a:latin typeface="Cambria" pitchFamily="18" charset="0"/>
              </a:rPr>
              <a:t>new Jerusalem</a:t>
            </a:r>
            <a:r>
              <a:rPr lang="en-US" sz="2400" b="1" dirty="0" smtClean="0">
                <a:latin typeface="Cambria" pitchFamily="18" charset="0"/>
              </a:rPr>
              <a:t>, like Abraham’s wife, is free — and her children are free.  This heavenly city, which one day will come to earth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Rev. 21:2</a:t>
            </a:r>
            <a:r>
              <a:rPr lang="en-US" sz="2400" b="1" dirty="0" smtClean="0">
                <a:latin typeface="Cambria" pitchFamily="18" charset="0"/>
              </a:rPr>
              <a:t>), is now the “city of the living God”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Heb. 12:22</a:t>
            </a:r>
            <a:r>
              <a:rPr lang="en-US" sz="2400" b="1" dirty="0" smtClean="0">
                <a:latin typeface="Cambria" pitchFamily="18" charset="0"/>
              </a:rPr>
              <a:t>), the home of departed believers of all ages (</a:t>
            </a:r>
            <a:r>
              <a:rPr lang="en-US" sz="2400" b="1" dirty="0" smtClean="0">
                <a:effectLst>
                  <a:outerShdw blurRad="38100" dist="38100" dir="2700000" algn="tl">
                    <a:srgbClr val="000000">
                      <a:alpha val="43137"/>
                    </a:srgbClr>
                  </a:outerShdw>
                </a:effectLst>
                <a:latin typeface="Cambria" pitchFamily="18" charset="0"/>
              </a:rPr>
              <a:t>4:26</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4:22 – 26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4:27</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2523768"/>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27</a:t>
            </a:r>
            <a:r>
              <a:rPr lang="en-US" sz="2800" i="1" dirty="0" smtClean="0">
                <a:latin typeface="Georgia" pitchFamily="18" charset="0"/>
              </a:rPr>
              <a:t>For it is written: “Be glad, barren woman, you who never bore a child; shout for joy and cry aloud, you who were never in labor; because more are the children of the desolate woman than of her who has a husband.”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shores up his argument for the superiority of grace over law by quoting </a:t>
            </a:r>
            <a:r>
              <a:rPr lang="en-US" sz="2400" b="1" dirty="0" smtClean="0">
                <a:effectLst>
                  <a:outerShdw blurRad="38100" dist="38100" dir="2700000" algn="tl">
                    <a:srgbClr val="000000">
                      <a:alpha val="43137"/>
                    </a:srgbClr>
                  </a:outerShdw>
                </a:effectLst>
                <a:latin typeface="Cambria" pitchFamily="18" charset="0"/>
              </a:rPr>
              <a:t>Isaiah 54:1</a:t>
            </a:r>
            <a:r>
              <a:rPr lang="en-US" sz="2400" b="1" dirty="0" smtClean="0">
                <a:latin typeface="Cambria" pitchFamily="18" charset="0"/>
              </a:rPr>
              <a:t>, a joyous hymn declaring the abundant fruitfulness of the woman who was once barren.  The quotation from </a:t>
            </a:r>
            <a:r>
              <a:rPr lang="en-US" sz="2400" b="1" dirty="0" smtClean="0">
                <a:effectLst>
                  <a:outerShdw blurRad="38100" dist="38100" dir="2700000" algn="tl">
                    <a:srgbClr val="000000">
                      <a:alpha val="43137"/>
                    </a:srgbClr>
                  </a:outerShdw>
                </a:effectLst>
                <a:latin typeface="Cambria" pitchFamily="18" charset="0"/>
              </a:rPr>
              <a:t>Isaiah 54:1</a:t>
            </a:r>
            <a:r>
              <a:rPr lang="en-US" sz="2400" b="1" dirty="0" smtClean="0">
                <a:latin typeface="Cambria" pitchFamily="18" charset="0"/>
              </a:rPr>
              <a:t> prophesied the changing fortunes of Israel, which Paul applied to</a:t>
            </a:r>
            <a:r>
              <a:rPr lang="en-US" sz="2400" b="1" u="sng" dirty="0" smtClean="0">
                <a:latin typeface="Cambria" pitchFamily="18" charset="0"/>
              </a:rPr>
              <a:t> Sarah</a:t>
            </a:r>
            <a:r>
              <a:rPr lang="en-US" sz="2400" b="1" dirty="0" smtClean="0">
                <a:latin typeface="Cambria" pitchFamily="18" charset="0"/>
              </a:rPr>
              <a:t>’s history.  Israel, before her Babylonian captivity, was likened to a woman with a </a:t>
            </a:r>
            <a:r>
              <a:rPr lang="en-US" sz="2400" b="1" i="1" dirty="0" smtClean="0">
                <a:effectLst>
                  <a:outerShdw blurRad="38100" dist="38100" dir="2700000" algn="tl">
                    <a:srgbClr val="000000">
                      <a:alpha val="43137"/>
                    </a:srgbClr>
                  </a:outerShdw>
                </a:effectLst>
                <a:latin typeface="Cambria" pitchFamily="18" charset="0"/>
              </a:rPr>
              <a:t>husband</a:t>
            </a:r>
            <a:r>
              <a:rPr lang="en-US" sz="2400" b="1" dirty="0" smtClean="0">
                <a:latin typeface="Cambria" pitchFamily="18" charset="0"/>
              </a:rPr>
              <a:t>.  The barren woman was Israel in captivity.  The woman bearing </a:t>
            </a:r>
            <a:r>
              <a:rPr lang="en-US" sz="2400" b="1" i="1" dirty="0" smtClean="0">
                <a:effectLst>
                  <a:outerShdw blurRad="38100" dist="38100" dir="2700000" algn="tl">
                    <a:srgbClr val="000000">
                      <a:alpha val="43137"/>
                    </a:srgbClr>
                  </a:outerShdw>
                </a:effectLst>
                <a:latin typeface="Cambria" pitchFamily="18" charset="0"/>
              </a:rPr>
              <a:t>more children</a:t>
            </a:r>
            <a:r>
              <a:rPr lang="en-US" sz="2400" b="1" dirty="0" smtClean="0">
                <a:latin typeface="Cambria" pitchFamily="18" charset="0"/>
              </a:rPr>
              <a:t> may have pictured Israel restored to the land after the Exile, but more particularly it portrays her millennial blessings.  </a:t>
            </a:r>
          </a:p>
          <a:p>
            <a:pPr indent="457200">
              <a:spcAft>
                <a:spcPts val="1200"/>
              </a:spcAft>
            </a:pPr>
            <a:r>
              <a:rPr lang="en-US" sz="2400" b="1" dirty="0" smtClean="0">
                <a:latin typeface="Cambria" pitchFamily="18" charset="0"/>
              </a:rPr>
              <a:t>Paul applied this passage </a:t>
            </a:r>
            <a:r>
              <a:rPr lang="en-US" sz="2400" b="1" i="1" dirty="0" smtClean="0">
                <a:latin typeface="Cambria" pitchFamily="18" charset="0"/>
              </a:rPr>
              <a:t>(he did not claim it was fulfilled)</a:t>
            </a:r>
            <a:r>
              <a:rPr lang="en-US" sz="2400" b="1" dirty="0" smtClean="0">
                <a:latin typeface="Cambria" pitchFamily="18" charset="0"/>
              </a:rPr>
              <a:t> in this context to </a:t>
            </a:r>
            <a:r>
              <a:rPr lang="en-US" sz="2400" b="1" u="sng" dirty="0" smtClean="0">
                <a:latin typeface="Cambria" pitchFamily="18" charset="0"/>
              </a:rPr>
              <a:t>Sarah</a:t>
            </a:r>
            <a:r>
              <a:rPr lang="en-US" sz="2400" b="1" dirty="0" smtClean="0">
                <a:latin typeface="Cambria" pitchFamily="18" charset="0"/>
              </a:rPr>
              <a:t>, who though previously barren, was later blessed with a child, and who would ultimately enjoy a greater progeny than </a:t>
            </a:r>
            <a:r>
              <a:rPr lang="en-US" sz="2400" b="1" u="sng" dirty="0" smtClean="0">
                <a:latin typeface="Cambria" pitchFamily="18" charset="0"/>
              </a:rPr>
              <a:t>Hagar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4:27</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4:27</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real children of Abraham are not the Jews who observe circumcision and keep the Sabbath.  The real children of Abraham are those who, by faith in Christ, have become the children of God.  This theology directly challenged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claim that only participants in the old covenant of the Law could be blessed by God.    </a:t>
            </a:r>
          </a:p>
          <a:p>
            <a:pPr indent="457200">
              <a:spcAft>
                <a:spcPts val="1200"/>
              </a:spcAft>
            </a:pPr>
            <a:r>
              <a:rPr lang="en-US" sz="2400" b="1" dirty="0" smtClean="0">
                <a:latin typeface="Cambria" pitchFamily="18" charset="0"/>
              </a:rPr>
              <a:t>Paul is arguing with the Jewish teachers on their own ground — and winning.  He wants them to realize the limitations of the law — and accept instead the freedom of Christ.  Whoever chooses </a:t>
            </a:r>
            <a:r>
              <a:rPr lang="en-US" sz="2400" b="1" dirty="0" smtClean="0">
                <a:effectLst>
                  <a:outerShdw blurRad="38100" dist="38100" dir="2700000" algn="tl">
                    <a:srgbClr val="000000">
                      <a:alpha val="43137"/>
                    </a:srgbClr>
                  </a:outerShdw>
                </a:effectLst>
                <a:latin typeface="Cambria" pitchFamily="18" charset="0"/>
              </a:rPr>
              <a:t>Law</a:t>
            </a:r>
            <a:r>
              <a:rPr lang="en-US" sz="2400" b="1" dirty="0" smtClean="0">
                <a:latin typeface="Cambria" pitchFamily="18" charset="0"/>
              </a:rPr>
              <a:t> (</a:t>
            </a:r>
            <a:r>
              <a:rPr lang="en-US" sz="2400" b="1" u="sng" dirty="0" smtClean="0">
                <a:latin typeface="Cambria" pitchFamily="18" charset="0"/>
              </a:rPr>
              <a:t>Hagar</a:t>
            </a:r>
            <a:r>
              <a:rPr lang="en-US" sz="2400" b="1" dirty="0" smtClean="0">
                <a:latin typeface="Cambria" pitchFamily="18" charset="0"/>
              </a:rPr>
              <a:t>) for his mother is going to experience bondage (</a:t>
            </a:r>
            <a:r>
              <a:rPr lang="en-US" sz="2400" b="1" dirty="0" smtClean="0">
                <a:effectLst>
                  <a:outerShdw blurRad="38100" dist="38100" dir="2700000" algn="tl">
                    <a:srgbClr val="000000">
                      <a:alpha val="43137"/>
                    </a:srgbClr>
                  </a:outerShdw>
                </a:effectLst>
                <a:latin typeface="Cambria" pitchFamily="18" charset="0"/>
              </a:rPr>
              <a:t>4:25</a:t>
            </a:r>
            <a:r>
              <a:rPr lang="en-US" sz="2400" b="1" dirty="0" smtClean="0">
                <a:latin typeface="Cambria" pitchFamily="18" charset="0"/>
              </a:rPr>
              <a:t>).  But whoever chooses Grace (</a:t>
            </a:r>
            <a:r>
              <a:rPr lang="en-US" sz="2400" b="1" u="sng" dirty="0" smtClean="0">
                <a:latin typeface="Cambria" pitchFamily="18" charset="0"/>
              </a:rPr>
              <a:t>Sarah</a:t>
            </a:r>
            <a:r>
              <a:rPr lang="en-US" sz="2400" b="1" dirty="0" smtClean="0">
                <a:latin typeface="Cambria" pitchFamily="18" charset="0"/>
              </a:rPr>
              <a:t>) for his mother is going to enjoy liberty in Christ.  God wants His children to be free (</a:t>
            </a:r>
            <a:r>
              <a:rPr lang="en-US" sz="2400" b="1" dirty="0" smtClean="0">
                <a:effectLst>
                  <a:outerShdw blurRad="38100" dist="38100" dir="2700000" algn="tl">
                    <a:srgbClr val="000000">
                      <a:alpha val="43137"/>
                    </a:srgbClr>
                  </a:outerShdw>
                </a:effectLst>
                <a:latin typeface="Cambria" pitchFamily="18" charset="0"/>
              </a:rPr>
              <a:t>4:23</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4:27</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C000">
            <a:alpha val="75000"/>
          </a:srgbClr>
        </a:solidFill>
        <a:effectLst/>
      </p:bgPr>
    </p:bg>
    <p:spTree>
      <p:nvGrpSpPr>
        <p:cNvPr id="1" name=""/>
        <p:cNvGrpSpPr/>
        <p:nvPr/>
      </p:nvGrpSpPr>
      <p:grpSpPr>
        <a:xfrm>
          <a:off x="0" y="0"/>
          <a:ext cx="0" cy="0"/>
          <a:chOff x="0" y="0"/>
          <a:chExt cx="0" cy="0"/>
        </a:xfrm>
      </p:grpSpPr>
      <p:pic>
        <p:nvPicPr>
          <p:cNvPr id="2" name="Picture 1" descr="4 - 28 Isaac.jpg"/>
          <p:cNvPicPr>
            <a:picLocks noChangeAspect="1"/>
          </p:cNvPicPr>
          <p:nvPr/>
        </p:nvPicPr>
        <p:blipFill>
          <a:blip r:embed="rId2" cstate="print"/>
          <a:stretch>
            <a:fillRect/>
          </a:stretch>
        </p:blipFill>
        <p:spPr>
          <a:xfrm>
            <a:off x="1143000" y="381000"/>
            <a:ext cx="7019433" cy="52578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1143000" y="5867400"/>
            <a:ext cx="7010400" cy="584775"/>
          </a:xfrm>
          <a:prstGeom prst="rect">
            <a:avLst/>
          </a:prstGeom>
          <a:noFill/>
        </p:spPr>
        <p:txBody>
          <a:bodyPr wrap="square" rtlCol="0">
            <a:spAutoFit/>
          </a:bodyPr>
          <a:lstStyle/>
          <a:p>
            <a:pPr algn="ctr"/>
            <a:r>
              <a:rPr lang="en-US" sz="3200" dirty="0" smtClean="0">
                <a:solidFill>
                  <a:srgbClr val="002060"/>
                </a:solidFill>
                <a:effectLst>
                  <a:outerShdw blurRad="38100" dist="38100" dir="2700000" algn="tl">
                    <a:srgbClr val="000000">
                      <a:alpha val="43137"/>
                    </a:srgbClr>
                  </a:outerShdw>
                </a:effectLst>
                <a:latin typeface="Bodoni MT Black" pitchFamily="18" charset="0"/>
              </a:rPr>
              <a:t>Abraham Holding Isaac</a:t>
            </a:r>
            <a:endParaRPr lang="en-US" sz="3200" dirty="0">
              <a:solidFill>
                <a:srgbClr val="002060"/>
              </a:solidFill>
              <a:effectLst>
                <a:outerShdw blurRad="38100" dist="38100" dir="2700000" algn="tl">
                  <a:srgbClr val="000000">
                    <a:alpha val="43137"/>
                  </a:srgbClr>
                </a:outerShdw>
              </a:effectLst>
              <a:latin typeface="Bodoni MT Black"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4:28 – 31</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4678204"/>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28</a:t>
            </a:r>
            <a:r>
              <a:rPr lang="en-US" sz="2800" i="1" dirty="0" smtClean="0">
                <a:latin typeface="Georgia" pitchFamily="18" charset="0"/>
              </a:rPr>
              <a:t>Now you, brothers and sisters, like Isaac, are children of promise.  </a:t>
            </a:r>
            <a:r>
              <a:rPr lang="en-US" sz="2800" b="1" baseline="30000" dirty="0" smtClean="0">
                <a:effectLst>
                  <a:outerShdw blurRad="38100" dist="38100" dir="2700000" algn="tl">
                    <a:srgbClr val="000000">
                      <a:alpha val="43137"/>
                    </a:srgbClr>
                  </a:outerShdw>
                </a:effectLst>
                <a:latin typeface="Georgia" pitchFamily="18" charset="0"/>
              </a:rPr>
              <a:t>29</a:t>
            </a:r>
            <a:r>
              <a:rPr lang="en-US" sz="2800" i="1" dirty="0" smtClean="0">
                <a:latin typeface="Georgia" pitchFamily="18" charset="0"/>
              </a:rPr>
              <a:t>At that time the son born according to the flesh persecuted the son born by the power of the Spirit.  It is the same now.  </a:t>
            </a:r>
            <a:r>
              <a:rPr lang="en-US" sz="2800" b="1" baseline="30000" dirty="0" smtClean="0">
                <a:effectLst>
                  <a:outerShdw blurRad="38100" dist="38100" dir="2700000" algn="tl">
                    <a:srgbClr val="000000">
                      <a:alpha val="43137"/>
                    </a:srgbClr>
                  </a:outerShdw>
                </a:effectLst>
                <a:latin typeface="Georgia" pitchFamily="18" charset="0"/>
              </a:rPr>
              <a:t>30</a:t>
            </a:r>
            <a:r>
              <a:rPr lang="en-US" sz="2800" i="1" dirty="0" smtClean="0">
                <a:latin typeface="Georgia" pitchFamily="18" charset="0"/>
              </a:rPr>
              <a:t>But what does Scripture say?  “Get rid of the slave woman and her son, for the slave woman’s son will never share in the inheritance with the free woman’s son.”  </a:t>
            </a:r>
            <a:r>
              <a:rPr lang="en-US" sz="2800" b="1" baseline="30000" dirty="0" smtClean="0">
                <a:effectLst>
                  <a:outerShdw blurRad="38100" dist="38100" dir="2700000" algn="tl">
                    <a:srgbClr val="000000">
                      <a:alpha val="43137"/>
                    </a:srgbClr>
                  </a:outerShdw>
                </a:effectLst>
                <a:latin typeface="Georgia" pitchFamily="18" charset="0"/>
              </a:rPr>
              <a:t>31</a:t>
            </a:r>
            <a:r>
              <a:rPr lang="en-US" sz="2800" i="1" dirty="0" smtClean="0">
                <a:latin typeface="Georgia" pitchFamily="18" charset="0"/>
              </a:rPr>
              <a:t>Therefore, brothers and sisters, we are not children of the slave woman, but of the free woman.</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If, like the Galatians, you have put your faith in Jesus Christ, you are a child of the free woman, Sarah—a child of promise (</a:t>
            </a:r>
            <a:r>
              <a:rPr lang="en-US" sz="2400" b="1" dirty="0" smtClean="0">
                <a:effectLst>
                  <a:outerShdw blurRad="38100" dist="38100" dir="2700000" algn="tl">
                    <a:srgbClr val="000000">
                      <a:alpha val="43137"/>
                    </a:srgbClr>
                  </a:outerShdw>
                </a:effectLst>
                <a:latin typeface="Cambria" pitchFamily="18" charset="0"/>
              </a:rPr>
              <a:t>4:28</a:t>
            </a:r>
            <a:r>
              <a:rPr lang="en-US" sz="2400" b="1" dirty="0" smtClean="0">
                <a:latin typeface="Cambria" pitchFamily="18" charset="0"/>
              </a:rPr>
              <a:t>).  Just as Isaac was supernaturally born as a result of God’s promise, so all Christians are “born again” as a result of God’s promise that all nations would be blessed through Abraham (</a:t>
            </a:r>
            <a:r>
              <a:rPr lang="en-US" sz="2400" b="1" dirty="0" smtClean="0">
                <a:effectLst>
                  <a:outerShdw blurRad="38100" dist="38100" dir="2700000" algn="tl">
                    <a:srgbClr val="000000">
                      <a:alpha val="43137"/>
                    </a:srgbClr>
                  </a:outerShdw>
                </a:effectLst>
                <a:latin typeface="Cambria" pitchFamily="18" charset="0"/>
              </a:rPr>
              <a:t>Gen. 22:18</a:t>
            </a:r>
            <a:r>
              <a:rPr lang="en-US" sz="2400" b="1" dirty="0" smtClean="0">
                <a:latin typeface="Cambria" pitchFamily="18" charset="0"/>
              </a:rPr>
              <a:t>).</a:t>
            </a:r>
          </a:p>
          <a:p>
            <a:pPr indent="457200">
              <a:spcAft>
                <a:spcPts val="1200"/>
              </a:spcAft>
            </a:pPr>
            <a:r>
              <a:rPr lang="en-US" sz="2400" b="1" dirty="0" smtClean="0">
                <a:latin typeface="Cambria" pitchFamily="18" charset="0"/>
              </a:rPr>
              <a:t>Yet Paul draws a final essential parallel between Isaac and Ishmael that related directly to the Galatian situation—and to our own battle with legalism.  Until Christ returns, the children of freedom should expect to be persecuted by their legalistic half brothers.  Just as Ishmael ridiculed and scorned Isaac (</a:t>
            </a:r>
            <a:r>
              <a:rPr lang="en-US" sz="2400" b="1" dirty="0" smtClean="0">
                <a:effectLst>
                  <a:outerShdw blurRad="38100" dist="38100" dir="2700000" algn="tl">
                    <a:srgbClr val="000000">
                      <a:alpha val="43137"/>
                    </a:srgbClr>
                  </a:outerShdw>
                </a:effectLst>
                <a:latin typeface="Cambria" pitchFamily="18" charset="0"/>
              </a:rPr>
              <a:t>Gen. 21:8-9</a:t>
            </a:r>
            <a:r>
              <a:rPr lang="en-US" sz="2400" b="1" dirty="0" smtClean="0">
                <a:latin typeface="Cambria" pitchFamily="18" charset="0"/>
              </a:rPr>
              <a:t>), so legalists will persecute believers (</a:t>
            </a:r>
            <a:r>
              <a:rPr lang="en-US" sz="2400" b="1" dirty="0" smtClean="0">
                <a:effectLst>
                  <a:outerShdw blurRad="38100" dist="38100" dir="2700000" algn="tl">
                    <a:srgbClr val="000000">
                      <a:alpha val="43137"/>
                    </a:srgbClr>
                  </a:outerShdw>
                </a:effectLst>
                <a:latin typeface="Cambria" pitchFamily="18" charset="0"/>
              </a:rPr>
              <a:t>4:29</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4:28 – 31</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closing argument climaxes with a </a:t>
            </a:r>
            <a:r>
              <a:rPr lang="en-US" sz="2400" b="1" i="1" dirty="0" smtClean="0">
                <a:latin typeface="Cambria" pitchFamily="18" charset="0"/>
              </a:rPr>
              <a:t>coup de grace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4:30</a:t>
            </a:r>
            <a:r>
              <a:rPr lang="en-US" sz="2400" b="1" dirty="0" smtClean="0">
                <a:latin typeface="Cambria" pitchFamily="18" charset="0"/>
              </a:rPr>
              <a:t>).  Quoting </a:t>
            </a:r>
            <a:r>
              <a:rPr lang="en-US" sz="2400" b="1" dirty="0" smtClean="0">
                <a:effectLst>
                  <a:outerShdw blurRad="38100" dist="38100" dir="2700000" algn="tl">
                    <a:srgbClr val="000000">
                      <a:alpha val="43137"/>
                    </a:srgbClr>
                  </a:outerShdw>
                </a:effectLst>
                <a:latin typeface="Cambria" pitchFamily="18" charset="0"/>
              </a:rPr>
              <a:t>Genesis 21:10-12</a:t>
            </a:r>
            <a:r>
              <a:rPr lang="en-US" sz="2400" b="1" dirty="0" smtClean="0">
                <a:latin typeface="Cambria" pitchFamily="18" charset="0"/>
              </a:rPr>
              <a:t>, Paul notes that Abraham ultimately exiled </a:t>
            </a:r>
            <a:r>
              <a:rPr lang="en-US" sz="2400" b="1" u="sng" dirty="0" smtClean="0">
                <a:latin typeface="Cambria" pitchFamily="18" charset="0"/>
              </a:rPr>
              <a:t>Hagar</a:t>
            </a:r>
            <a:r>
              <a:rPr lang="en-US" sz="2400" b="1" dirty="0" smtClean="0">
                <a:latin typeface="Cambria" pitchFamily="18" charset="0"/>
              </a:rPr>
              <a:t> and her child Ishmael because of the irreconcilable differences between Ishmael and Isaac.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His point is clear:</a:t>
            </a:r>
            <a:r>
              <a:rPr lang="en-US" sz="2400" b="1" dirty="0" smtClean="0">
                <a:latin typeface="Cambria" pitchFamily="18" charset="0"/>
              </a:rPr>
              <a:t>  Christians must reject legalism and refute those who teach it.  Though Jews would have interpreted this passage as a mandate to reject Gentiles, Paul turns the tables, connecting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with the slave woman and all Christians—Jews and Gentiles—with the free woman (</a:t>
            </a:r>
            <a:r>
              <a:rPr lang="en-US" sz="2400" b="1" dirty="0" smtClean="0">
                <a:effectLst>
                  <a:outerShdw blurRad="38100" dist="38100" dir="2700000" algn="tl">
                    <a:srgbClr val="000000">
                      <a:alpha val="43137"/>
                    </a:srgbClr>
                  </a:outerShdw>
                </a:effectLst>
                <a:latin typeface="Cambria" pitchFamily="18" charset="0"/>
              </a:rPr>
              <a:t>4:31</a:t>
            </a:r>
            <a:r>
              <a:rPr lang="en-US" sz="2400" b="1" dirty="0" smtClean="0">
                <a:latin typeface="Cambria" pitchFamily="18" charset="0"/>
              </a:rPr>
              <a:t>).  All who have trusted Christ by faith are free!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4:28 – 31</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final argument is another example to show the difference between </a:t>
            </a:r>
            <a:r>
              <a:rPr lang="en-US" sz="2400" b="1" u="sng" dirty="0" smtClean="0">
                <a:effectLst>
                  <a:outerShdw blurRad="38100" dist="38100" dir="2700000" algn="tl">
                    <a:srgbClr val="000000">
                      <a:alpha val="43137"/>
                    </a:srgbClr>
                  </a:outerShdw>
                </a:effectLst>
                <a:latin typeface="Cambria" pitchFamily="18" charset="0"/>
              </a:rPr>
              <a:t>law</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and</a:t>
            </a:r>
            <a:r>
              <a:rPr lang="en-US" sz="2400" b="1" dirty="0" smtClean="0">
                <a:latin typeface="Cambria" pitchFamily="18" charset="0"/>
              </a:rPr>
              <a:t> </a:t>
            </a:r>
            <a:r>
              <a:rPr lang="en-US" sz="2400" b="1" u="sng" dirty="0" smtClean="0">
                <a:effectLst>
                  <a:outerShdw blurRad="38100" dist="38100" dir="2700000" algn="tl">
                    <a:srgbClr val="000000">
                      <a:alpha val="43137"/>
                    </a:srgbClr>
                  </a:outerShdw>
                </a:effectLst>
                <a:latin typeface="Cambria" pitchFamily="18" charset="0"/>
              </a:rPr>
              <a:t>promise</a:t>
            </a:r>
            <a:r>
              <a:rPr lang="en-US" sz="2400" b="1" dirty="0" smtClean="0">
                <a:latin typeface="Cambria" pitchFamily="18" charset="0"/>
              </a:rPr>
              <a:t>.  He uses the very scriptures which the Jewish teachers are using to impose the law on Gentile Christians.   He reminds them of Abraham's two sons by </a:t>
            </a:r>
            <a:r>
              <a:rPr lang="en-US" sz="2400" b="1" dirty="0" smtClean="0">
                <a:effectLst>
                  <a:outerShdw blurRad="38100" dist="38100" dir="2700000" algn="tl">
                    <a:srgbClr val="000000">
                      <a:alpha val="43137"/>
                    </a:srgbClr>
                  </a:outerShdw>
                </a:effectLst>
                <a:latin typeface="Cambria" pitchFamily="18" charset="0"/>
              </a:rPr>
              <a:t>Sarah</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and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Hagar</a:t>
            </a:r>
            <a:r>
              <a:rPr lang="en-US" sz="2400" b="1" dirty="0" smtClean="0">
                <a:latin typeface="Cambria" pitchFamily="18" charset="0"/>
              </a:rPr>
              <a:t>, and contends there are</a:t>
            </a:r>
            <a:r>
              <a:rPr lang="en-US" sz="2400" b="1" i="1" u="sng" dirty="0" smtClean="0">
                <a:effectLst>
                  <a:outerShdw blurRad="38100" dist="38100" dir="2700000" algn="tl">
                    <a:srgbClr val="000000">
                      <a:alpha val="43137"/>
                    </a:srgbClr>
                  </a:outerShdw>
                </a:effectLst>
                <a:latin typeface="Cambria" pitchFamily="18" charset="0"/>
              </a:rPr>
              <a:t> allegorical</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implications</a:t>
            </a:r>
            <a:r>
              <a:rPr lang="en-US" sz="2400" b="1" dirty="0" smtClean="0">
                <a:latin typeface="Cambria" pitchFamily="18" charset="0"/>
              </a:rPr>
              <a:t> concerning the two covenants (</a:t>
            </a:r>
            <a:r>
              <a:rPr lang="en-US" sz="2400" b="1" dirty="0" smtClean="0">
                <a:effectLst>
                  <a:outerShdw blurRad="38100" dist="38100" dir="2700000" algn="tl">
                    <a:srgbClr val="000000">
                      <a:alpha val="43137"/>
                    </a:srgbClr>
                  </a:outerShdw>
                </a:effectLst>
                <a:latin typeface="Cambria" pitchFamily="18" charset="0"/>
              </a:rPr>
              <a:t>21-22</a:t>
            </a:r>
            <a:r>
              <a:rPr lang="en-US" sz="2400" b="1" dirty="0" smtClean="0">
                <a:latin typeface="Cambria" pitchFamily="18" charset="0"/>
              </a:rPr>
              <a:t>).  </a:t>
            </a:r>
          </a:p>
          <a:p>
            <a:pPr indent="457200">
              <a:spcAft>
                <a:spcPts val="1200"/>
              </a:spcAft>
            </a:pPr>
            <a:r>
              <a:rPr lang="en-US" sz="2400" b="1" dirty="0" smtClean="0">
                <a:latin typeface="Cambria" pitchFamily="18" charset="0"/>
              </a:rPr>
              <a:t>Paul takes the Jews to the books of the law and the story of Abraham.  Abraham had two sons.  The first was </a:t>
            </a:r>
            <a:r>
              <a:rPr lang="en-US" sz="2400" b="1" dirty="0" smtClean="0">
                <a:effectLst>
                  <a:outerShdw blurRad="38100" dist="38100" dir="2700000" algn="tl">
                    <a:srgbClr val="000000">
                      <a:alpha val="43137"/>
                    </a:srgbClr>
                  </a:outerShdw>
                </a:effectLst>
                <a:latin typeface="Cambria" pitchFamily="18" charset="0"/>
              </a:rPr>
              <a:t>Ishmael</a:t>
            </a:r>
            <a:r>
              <a:rPr lang="en-US" sz="2400" b="1" dirty="0" smtClean="0">
                <a:latin typeface="Cambria" pitchFamily="18" charset="0"/>
              </a:rPr>
              <a:t>, the child of his slave woman </a:t>
            </a:r>
            <a:r>
              <a:rPr lang="en-US" sz="2400" b="1" u="sng" dirty="0" smtClean="0">
                <a:latin typeface="Cambria" pitchFamily="18" charset="0"/>
              </a:rPr>
              <a:t>Hagar</a:t>
            </a:r>
            <a:r>
              <a:rPr lang="en-US" sz="2400" b="1" dirty="0" smtClean="0">
                <a:latin typeface="Cambria" pitchFamily="18" charset="0"/>
              </a:rPr>
              <a:t>.  The second was </a:t>
            </a:r>
            <a:r>
              <a:rPr lang="en-US" sz="2400" b="1" dirty="0" smtClean="0">
                <a:effectLst>
                  <a:outerShdw blurRad="38100" dist="38100" dir="2700000" algn="tl">
                    <a:srgbClr val="000000">
                      <a:alpha val="43137"/>
                    </a:srgbClr>
                  </a:outerShdw>
                </a:effectLst>
                <a:latin typeface="Cambria" pitchFamily="18" charset="0"/>
              </a:rPr>
              <a:t>Isaac</a:t>
            </a:r>
            <a:r>
              <a:rPr lang="en-US" sz="2400" b="1" dirty="0" smtClean="0">
                <a:latin typeface="Cambria" pitchFamily="18" charset="0"/>
              </a:rPr>
              <a:t>, the child of his wife </a:t>
            </a:r>
            <a:r>
              <a:rPr lang="en-US" sz="2400" b="1" u="sng" dirty="0" smtClean="0">
                <a:latin typeface="Cambria" pitchFamily="18" charset="0"/>
              </a:rPr>
              <a:t>Sarah</a:t>
            </a:r>
            <a:r>
              <a:rPr lang="en-US" sz="2400" b="1" dirty="0" smtClean="0">
                <a:latin typeface="Cambria" pitchFamily="18" charset="0"/>
              </a:rPr>
              <a:t>.  One was born a slave; the other was born free.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6" name="Picture 5" descr="Photo of Jesus5.jpg"/>
          <p:cNvPicPr>
            <a:picLocks noChangeAspect="1"/>
          </p:cNvPicPr>
          <p:nvPr/>
        </p:nvPicPr>
        <p:blipFill>
          <a:blip r:embed="rId3" cstate="print"/>
          <a:stretch>
            <a:fillRect/>
          </a:stretch>
        </p:blipFill>
        <p:spPr>
          <a:xfrm>
            <a:off x="685800" y="381000"/>
            <a:ext cx="7772400" cy="6096000"/>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3"/>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30 March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5"/>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Galatians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4555093"/>
          </a:xfrm>
          <a:prstGeom prst="rect">
            <a:avLst/>
          </a:prstGeom>
          <a:noFill/>
        </p:spPr>
        <p:txBody>
          <a:bodyPr wrap="square" lIns="0" tIns="182880" rIns="274320" bIns="18288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KJV and the NIV, plus one additional versions of the Bible, i.e., NRSV, NLT, NKJV, etc … </a:t>
            </a:r>
          </a:p>
          <a:p>
            <a:pPr marL="731520" indent="-274320" algn="ctr">
              <a:spcAft>
                <a:spcPts val="600"/>
              </a:spcAft>
            </a:pPr>
            <a:r>
              <a:rPr lang="en-US" sz="3000" b="1" dirty="0" smtClean="0">
                <a:solidFill>
                  <a:prstClr val="black"/>
                </a:solidFill>
                <a:effectLst>
                  <a:outerShdw blurRad="38100" dist="38100" dir="2700000" algn="tl">
                    <a:srgbClr val="000000">
                      <a:alpha val="43137"/>
                    </a:srgbClr>
                  </a:outerShdw>
                </a:effectLst>
                <a:latin typeface="Cambria" pitchFamily="18" charset="0"/>
              </a:rPr>
              <a:t>Chapter 5:1 – 12 </a:t>
            </a:r>
          </a:p>
          <a:p>
            <a:pPr marL="731520" indent="-274320" algn="ctr">
              <a:spcAft>
                <a:spcPts val="600"/>
              </a:spcAft>
            </a:pPr>
            <a:r>
              <a:rPr lang="en-US" sz="3000" b="1" dirty="0" smtClean="0">
                <a:solidFill>
                  <a:prstClr val="black"/>
                </a:solidFill>
                <a:effectLst>
                  <a:outerShdw blurRad="38100" dist="38100" dir="2700000" algn="tl">
                    <a:srgbClr val="000000">
                      <a:alpha val="43137"/>
                    </a:srgbClr>
                  </a:outerShdw>
                </a:effectLst>
                <a:latin typeface="Cambria" pitchFamily="18" charset="0"/>
              </a:rPr>
              <a:t>“Freedom, Faith, Love, and Truth” </a:t>
            </a:r>
          </a:p>
          <a:p>
            <a:pPr marL="731520" indent="-274320" algn="ctr">
              <a:spcAft>
                <a:spcPts val="600"/>
              </a:spcAft>
            </a:pPr>
            <a:endParaRPr lang="en-US" sz="3200" b="1" dirty="0" smtClean="0">
              <a:solidFill>
                <a:prstClr val="black"/>
              </a:solidFill>
              <a:effectLst>
                <a:outerShdw blurRad="38100" dist="38100" dir="2700000" algn="tl">
                  <a:srgbClr val="000000">
                    <a:alpha val="43137"/>
                  </a:srgbClr>
                </a:outerShdw>
              </a:effectLst>
              <a:latin typeface="Cambria" pitchFamily="18" charset="0"/>
            </a:endParaRPr>
          </a:p>
          <a:p>
            <a:pPr marL="731520" indent="-274320" algn="ctr">
              <a:spcAft>
                <a:spcPts val="600"/>
              </a:spcAft>
            </a:pPr>
            <a:r>
              <a:rPr lang="en-US" sz="2400" b="1" dirty="0" smtClean="0">
                <a:solidFill>
                  <a:prstClr val="black"/>
                </a:solidFill>
                <a:latin typeface="Broadway" pitchFamily="82" charset="0"/>
              </a:rPr>
              <a:t>EBC  Website  for  Handouts</a:t>
            </a:r>
          </a:p>
          <a:p>
            <a:pPr marL="731520" indent="-274320" algn="ctr">
              <a:spcAft>
                <a:spcPts val="600"/>
              </a:spcAft>
            </a:pPr>
            <a:r>
              <a:rPr lang="en-US" sz="2400" b="1" u="sng" dirty="0" smtClean="0">
                <a:solidFill>
                  <a:srgbClr val="C00000"/>
                </a:solidFill>
                <a:latin typeface="Cambria" pitchFamily="18" charset="0"/>
                <a:hlinkClick r:id="rId3"/>
              </a:rPr>
              <a:t>https://bit.ly/surveyofpaulineepistles</a:t>
            </a:r>
            <a:endParaRPr lang="en-US" sz="2400" b="1" dirty="0" smtClean="0">
              <a:solidFill>
                <a:srgbClr val="C00000"/>
              </a:solidFill>
              <a:latin typeface="Cambria"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400"/>
                            </p:stCondLst>
                            <p:childTnLst>
                              <p:par>
                                <p:cTn id="30" presetID="22" presetClass="entr" presetSubtype="8"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1000"/>
                                        <p:tgtEl>
                                          <p:spTgt spid="4">
                                            <p:txEl>
                                              <p:pRg st="4" end="4"/>
                                            </p:txEl>
                                          </p:spTgt>
                                        </p:tgtEl>
                                      </p:cBhvr>
                                    </p:animEffect>
                                  </p:childTnLst>
                                </p:cTn>
                              </p:par>
                            </p:childTnLst>
                          </p:cTn>
                        </p:par>
                        <p:par>
                          <p:cTn id="33" fill="hold">
                            <p:stCondLst>
                              <p:cond delay="6400"/>
                            </p:stCondLst>
                            <p:childTnLst>
                              <p:par>
                                <p:cTn id="34" presetID="22" presetClass="entr" presetSubtype="8"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u="sng" dirty="0" smtClean="0">
                <a:latin typeface="Cambria" pitchFamily="18" charset="0"/>
              </a:rPr>
              <a:t>Hagar</a:t>
            </a:r>
            <a:r>
              <a:rPr lang="en-US" sz="2400" b="1" dirty="0" smtClean="0">
                <a:latin typeface="Cambria" pitchFamily="18" charset="0"/>
              </a:rPr>
              <a:t>, the bondwoman who gave birth to </a:t>
            </a:r>
            <a:r>
              <a:rPr lang="en-US" sz="2400" b="1" dirty="0" smtClean="0">
                <a:effectLst>
                  <a:outerShdw blurRad="38100" dist="38100" dir="2700000" algn="tl">
                    <a:srgbClr val="000000">
                      <a:alpha val="43137"/>
                    </a:srgbClr>
                  </a:outerShdw>
                </a:effectLst>
                <a:latin typeface="Cambria" pitchFamily="18" charset="0"/>
              </a:rPr>
              <a:t>Ishmael</a:t>
            </a:r>
            <a:r>
              <a:rPr lang="en-US" sz="2400" b="1" dirty="0" smtClean="0">
                <a:latin typeface="Cambria" pitchFamily="18" charset="0"/>
              </a:rPr>
              <a:t>, represents the covenant given at Mt. Sinai, and corresponds to physical Jerusalem and the </a:t>
            </a:r>
            <a:r>
              <a:rPr lang="en-US" sz="2400" b="1" i="1" u="sng" dirty="0" smtClean="0">
                <a:effectLst>
                  <a:outerShdw blurRad="38100" dist="38100" dir="2700000" algn="tl">
                    <a:srgbClr val="000000">
                      <a:alpha val="43137"/>
                    </a:srgbClr>
                  </a:outerShdw>
                </a:effectLst>
                <a:latin typeface="Cambria" pitchFamily="18" charset="0"/>
              </a:rPr>
              <a:t>bondage</a:t>
            </a:r>
            <a:r>
              <a:rPr lang="en-US" sz="2400" b="1" dirty="0" smtClean="0">
                <a:latin typeface="Cambria" pitchFamily="18" charset="0"/>
              </a:rPr>
              <a:t> of those under the Law (</a:t>
            </a:r>
            <a:r>
              <a:rPr lang="en-US" sz="2400" b="1" dirty="0" smtClean="0">
                <a:effectLst>
                  <a:outerShdw blurRad="38100" dist="38100" dir="2700000" algn="tl">
                    <a:srgbClr val="000000">
                      <a:alpha val="43137"/>
                    </a:srgbClr>
                  </a:outerShdw>
                </a:effectLst>
                <a:latin typeface="Cambria" pitchFamily="18" charset="0"/>
              </a:rPr>
              <a:t>24-25</a:t>
            </a:r>
            <a:r>
              <a:rPr lang="en-US" sz="2400" b="1" dirty="0" smtClean="0">
                <a:latin typeface="Cambria" pitchFamily="18" charset="0"/>
              </a:rPr>
              <a:t>).  </a:t>
            </a:r>
          </a:p>
          <a:p>
            <a:pPr indent="457200">
              <a:spcAft>
                <a:spcPts val="1200"/>
              </a:spcAft>
            </a:pPr>
            <a:r>
              <a:rPr lang="en-US" sz="2400" b="1" u="sng" dirty="0" smtClean="0">
                <a:latin typeface="Cambria" pitchFamily="18" charset="0"/>
              </a:rPr>
              <a:t>Sarah</a:t>
            </a:r>
            <a:r>
              <a:rPr lang="en-US" sz="2400" b="1" dirty="0" smtClean="0">
                <a:latin typeface="Cambria" pitchFamily="18" charset="0"/>
              </a:rPr>
              <a:t>, Abraham's wife who gave birth to </a:t>
            </a:r>
            <a:r>
              <a:rPr lang="en-US" sz="2400" b="1" dirty="0" smtClean="0">
                <a:effectLst>
                  <a:outerShdw blurRad="38100" dist="38100" dir="2700000" algn="tl">
                    <a:srgbClr val="000000">
                      <a:alpha val="43137"/>
                    </a:srgbClr>
                  </a:outerShdw>
                </a:effectLst>
                <a:latin typeface="Cambria" pitchFamily="18" charset="0"/>
              </a:rPr>
              <a:t>Isaac</a:t>
            </a:r>
            <a:r>
              <a:rPr lang="en-US" sz="2400" b="1" dirty="0" smtClean="0">
                <a:latin typeface="Cambria" pitchFamily="18" charset="0"/>
              </a:rPr>
              <a:t>, represents the new covenant and corresponds to the heavenly Jerusalem which offers </a:t>
            </a:r>
            <a:r>
              <a:rPr lang="en-US" sz="2400" b="1" i="1" u="sng" dirty="0" smtClean="0">
                <a:effectLst>
                  <a:outerShdw blurRad="38100" dist="38100" dir="2700000" algn="tl">
                    <a:srgbClr val="000000">
                      <a:alpha val="43137"/>
                    </a:srgbClr>
                  </a:outerShdw>
                </a:effectLst>
                <a:latin typeface="Cambria" pitchFamily="18" charset="0"/>
              </a:rPr>
              <a:t>freedom</a:t>
            </a:r>
            <a:r>
              <a:rPr lang="en-US" sz="2400" b="1" dirty="0" smtClean="0">
                <a:latin typeface="Cambria" pitchFamily="18" charset="0"/>
              </a:rPr>
              <a:t> to all who accept it (</a:t>
            </a:r>
            <a:r>
              <a:rPr lang="en-US" sz="2400" b="1" dirty="0" smtClean="0">
                <a:effectLst>
                  <a:outerShdw blurRad="38100" dist="38100" dir="2700000" algn="tl">
                    <a:srgbClr val="000000">
                      <a:alpha val="43137"/>
                    </a:srgbClr>
                  </a:outerShdw>
                </a:effectLst>
                <a:latin typeface="Cambria" pitchFamily="18" charset="0"/>
              </a:rPr>
              <a:t>26-28</a:t>
            </a:r>
            <a:r>
              <a:rPr lang="en-US" sz="2400" b="1" dirty="0" smtClean="0">
                <a:latin typeface="Cambria" pitchFamily="18" charset="0"/>
              </a:rPr>
              <a:t>).  </a:t>
            </a:r>
          </a:p>
          <a:p>
            <a:pPr indent="457200">
              <a:spcAft>
                <a:spcPts val="1200"/>
              </a:spcAft>
            </a:pPr>
            <a:r>
              <a:rPr lang="en-US" sz="2400" b="1" dirty="0" smtClean="0">
                <a:latin typeface="Cambria" pitchFamily="18" charset="0"/>
              </a:rPr>
              <a:t>With a reminder that those </a:t>
            </a:r>
            <a:r>
              <a:rPr lang="en-US" sz="2400" b="1" i="1" u="sng" dirty="0" smtClean="0">
                <a:latin typeface="Cambria" pitchFamily="18" charset="0"/>
              </a:rPr>
              <a:t>born</a:t>
            </a:r>
            <a:r>
              <a:rPr lang="en-US" sz="2400" b="1" dirty="0" smtClean="0">
                <a:latin typeface="Cambria" pitchFamily="18" charset="0"/>
              </a:rPr>
              <a:t> of the </a:t>
            </a:r>
            <a:r>
              <a:rPr lang="en-US" sz="2400" b="1" i="1" dirty="0" smtClean="0">
                <a:effectLst>
                  <a:outerShdw blurRad="38100" dist="38100" dir="2700000" algn="tl">
                    <a:srgbClr val="000000">
                      <a:alpha val="43137"/>
                    </a:srgbClr>
                  </a:outerShdw>
                </a:effectLst>
                <a:latin typeface="Cambria" pitchFamily="18" charset="0"/>
              </a:rPr>
              <a:t>Spirit</a:t>
            </a:r>
            <a:r>
              <a:rPr lang="en-US" sz="2400" b="1" dirty="0" smtClean="0">
                <a:latin typeface="Cambria" pitchFamily="18" charset="0"/>
              </a:rPr>
              <a:t> can expect persecution by those </a:t>
            </a:r>
            <a:r>
              <a:rPr lang="en-US" sz="2400" b="1" i="1" u="sng" dirty="0" smtClean="0">
                <a:latin typeface="Cambria" pitchFamily="18" charset="0"/>
              </a:rPr>
              <a:t>born</a:t>
            </a:r>
            <a:r>
              <a:rPr lang="en-US" sz="2400" b="1" dirty="0" smtClean="0">
                <a:latin typeface="Cambria" pitchFamily="18" charset="0"/>
              </a:rPr>
              <a:t> according to the </a:t>
            </a:r>
            <a:r>
              <a:rPr lang="en-US" sz="2400" b="1" i="1" dirty="0" smtClean="0">
                <a:effectLst>
                  <a:outerShdw blurRad="38100" dist="38100" dir="2700000" algn="tl">
                    <a:srgbClr val="000000">
                      <a:alpha val="43137"/>
                    </a:srgbClr>
                  </a:outerShdw>
                </a:effectLst>
                <a:latin typeface="Cambria" pitchFamily="18" charset="0"/>
              </a:rPr>
              <a:t>flesh</a:t>
            </a:r>
            <a:r>
              <a:rPr lang="en-US" sz="2400" b="1" dirty="0" smtClean="0">
                <a:latin typeface="Cambria" pitchFamily="18" charset="0"/>
              </a:rPr>
              <a:t>, Paul concludes his defense of the gospel of justification by faith in Christ by proclaiming that those in Christ are not of the bondwoman but of the free (</a:t>
            </a:r>
            <a:r>
              <a:rPr lang="en-US" sz="2400" b="1" dirty="0" smtClean="0">
                <a:effectLst>
                  <a:outerShdw blurRad="38100" dist="38100" dir="2700000" algn="tl">
                    <a:srgbClr val="000000">
                      <a:alpha val="43137"/>
                    </a:srgbClr>
                  </a:outerShdw>
                </a:effectLst>
                <a:latin typeface="Cambria" pitchFamily="18" charset="0"/>
              </a:rPr>
              <a:t>29-31</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4.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rot="-180000">
            <a:off x="1011961" y="2956464"/>
            <a:ext cx="5262874" cy="954107"/>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“To Those Who Want to be </a:t>
            </a:r>
          </a:p>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Under the Law”</a:t>
            </a:r>
            <a:endParaRPr lang="en-US" sz="2800" b="1" dirty="0">
              <a:solidFill>
                <a:srgbClr val="C00000"/>
              </a:solidFill>
              <a:effectLst>
                <a:outerShdw blurRad="38100" dist="38100" dir="2700000" algn="tl">
                  <a:srgbClr val="000000">
                    <a:alpha val="43137"/>
                  </a:srgbClr>
                </a:outerShdw>
              </a:effectLst>
              <a:latin typeface="Perpetua"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Swindoll offers the following for our edification: </a:t>
            </a:r>
            <a:r>
              <a:rPr lang="en-US" sz="2400" b="1" dirty="0" smtClean="0">
                <a:latin typeface="Cambria" pitchFamily="18" charset="0"/>
              </a:rPr>
              <a:t> </a:t>
            </a:r>
          </a:p>
          <a:p>
            <a:pPr indent="457200">
              <a:spcAft>
                <a:spcPts val="1200"/>
              </a:spcAft>
            </a:pPr>
            <a:r>
              <a:rPr lang="en-US" sz="2400" b="1" dirty="0" smtClean="0">
                <a:latin typeface="Cambria" pitchFamily="18" charset="0"/>
              </a:rPr>
              <a:t>Throughout history, both Judaism and Christianity have wrestled with the question, “How should we interpret the Bible?”  Because the Bible itself contains no preface that sets out specific principles of interpretation, many answers to this question have been offered.</a:t>
            </a:r>
          </a:p>
          <a:p>
            <a:pPr indent="457200">
              <a:spcAft>
                <a:spcPts val="1200"/>
              </a:spcAft>
            </a:pPr>
            <a:r>
              <a:rPr lang="en-US" sz="2400" b="1" dirty="0" smtClean="0">
                <a:latin typeface="Cambria" pitchFamily="18" charset="0"/>
              </a:rPr>
              <a:t>Nevertheless, two tendencies of reading the Bible have prevailed throughout history—the literal and the allegorical.  </a:t>
            </a:r>
            <a:r>
              <a:rPr lang="en-US" sz="2400" b="1" dirty="0" smtClean="0">
                <a:effectLst>
                  <a:outerShdw blurRad="38100" dist="38100" dir="2700000" algn="tl">
                    <a:srgbClr val="000000">
                      <a:alpha val="43137"/>
                    </a:srgbClr>
                  </a:outerShdw>
                </a:effectLst>
                <a:latin typeface="Cambria" pitchFamily="18" charset="0"/>
              </a:rPr>
              <a:t>One group</a:t>
            </a:r>
            <a:r>
              <a:rPr lang="en-US" sz="2400" b="1" dirty="0" smtClean="0">
                <a:latin typeface="Cambria" pitchFamily="18" charset="0"/>
              </a:rPr>
              <a:t>, centered at Antioch in Syria,  preferred to emphasize a literal approach to reading the Bible.  They believed that it was important to bring out the concrete historical realities of the biblical text.  And they wanted to teach the events of biblical history as events, with special attention paid to the literary context.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Allegory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985980"/>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Swindoll offers the following for our edification: </a:t>
            </a:r>
            <a:r>
              <a:rPr lang="en-US" sz="2400" b="1" dirty="0" smtClean="0">
                <a:latin typeface="Cambria" pitchFamily="18" charset="0"/>
              </a:rPr>
              <a:t> </a:t>
            </a:r>
          </a:p>
          <a:p>
            <a:pPr indent="457200">
              <a:spcAft>
                <a:spcPts val="1200"/>
              </a:spcAft>
            </a:pPr>
            <a:r>
              <a:rPr lang="en-US" sz="2400" b="1" dirty="0" smtClean="0">
                <a:latin typeface="Cambria" pitchFamily="18" charset="0"/>
              </a:rPr>
              <a:t>And they wanted to teach the narratives of biblical history as events, with special attention paid to the literary and historical context.    </a:t>
            </a:r>
          </a:p>
          <a:p>
            <a:pPr indent="457200">
              <a:spcAft>
                <a:spcPts val="1200"/>
              </a:spcAft>
            </a:pPr>
            <a:r>
              <a:rPr lang="en-US" sz="2400" b="1" dirty="0" smtClean="0">
                <a:latin typeface="Cambria" pitchFamily="18" charset="0"/>
              </a:rPr>
              <a:t>The </a:t>
            </a:r>
            <a:r>
              <a:rPr lang="en-US" sz="2400" b="1" dirty="0" smtClean="0">
                <a:effectLst>
                  <a:outerShdw blurRad="38100" dist="38100" dir="2700000" algn="tl">
                    <a:srgbClr val="000000">
                      <a:alpha val="43137"/>
                    </a:srgbClr>
                  </a:outerShdw>
                </a:effectLst>
                <a:latin typeface="Cambria" pitchFamily="18" charset="0"/>
              </a:rPr>
              <a:t>second group</a:t>
            </a:r>
            <a:r>
              <a:rPr lang="en-US" sz="2400" b="1" dirty="0" smtClean="0">
                <a:latin typeface="Cambria" pitchFamily="18" charset="0"/>
              </a:rPr>
              <a:t> tended toward an allegorical reading.  These believers emphasized the spiritual meaning  behind the historical reality, a meaning that points readers to the doctrine of the church.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Allegorical interpretation</a:t>
            </a:r>
            <a:r>
              <a:rPr lang="en-US" sz="2400" b="1" dirty="0" smtClean="0">
                <a:latin typeface="Cambria" pitchFamily="18" charset="0"/>
              </a:rPr>
              <a:t> has been defined as “searching for a hidden or a secret meaning underlying but remote from and unrelated in reality to the more obvious meaning of the text.”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Allegory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724096"/>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Swindoll offers the following for our edification: </a:t>
            </a:r>
            <a:r>
              <a:rPr lang="en-US" sz="2400" b="1" dirty="0" smtClean="0">
                <a:latin typeface="Cambria" pitchFamily="18" charset="0"/>
              </a:rPr>
              <a:t>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Allegories</a:t>
            </a:r>
            <a:r>
              <a:rPr lang="en-US" sz="2400" b="1" dirty="0" smtClean="0">
                <a:latin typeface="Cambria" pitchFamily="18" charset="0"/>
              </a:rPr>
              <a:t> became popular among Jewish interpreters who wanted to make the Old Testament relevant for contemporary life or to explain embarrassing stories or even books.  </a:t>
            </a:r>
          </a:p>
          <a:p>
            <a:pPr indent="457200">
              <a:spcAft>
                <a:spcPts val="1200"/>
              </a:spcAft>
            </a:pPr>
            <a:r>
              <a:rPr lang="en-US" sz="2400" b="1" dirty="0" smtClean="0">
                <a:latin typeface="Cambria" pitchFamily="18" charset="0"/>
              </a:rPr>
              <a:t>So, for example, though the </a:t>
            </a:r>
            <a:r>
              <a:rPr lang="en-US" sz="2400" b="1" dirty="0" smtClean="0">
                <a:effectLst>
                  <a:outerShdw blurRad="38100" dist="38100" dir="2700000" algn="tl">
                    <a:srgbClr val="000000">
                      <a:alpha val="43137"/>
                    </a:srgbClr>
                  </a:outerShdw>
                </a:effectLst>
                <a:latin typeface="Cambria" pitchFamily="18" charset="0"/>
              </a:rPr>
              <a:t>Song of Solomon</a:t>
            </a:r>
            <a:r>
              <a:rPr lang="en-US" sz="2400" b="1" dirty="0" smtClean="0">
                <a:latin typeface="Cambria" pitchFamily="18" charset="0"/>
              </a:rPr>
              <a:t> appears to refer to a romantic relationship between a lover and his beloved, the </a:t>
            </a:r>
            <a:r>
              <a:rPr lang="en-US" sz="2400" b="1" i="1" dirty="0" smtClean="0">
                <a:effectLst>
                  <a:outerShdw blurRad="38100" dist="38100" dir="2700000" algn="tl">
                    <a:srgbClr val="000000">
                      <a:alpha val="43137"/>
                    </a:srgbClr>
                  </a:outerShdw>
                </a:effectLst>
                <a:latin typeface="Cambria" pitchFamily="18" charset="0"/>
              </a:rPr>
              <a:t>allegorists</a:t>
            </a:r>
            <a:r>
              <a:rPr lang="en-US" sz="2400" b="1" dirty="0" smtClean="0">
                <a:latin typeface="Cambria" pitchFamily="18" charset="0"/>
              </a:rPr>
              <a:t> reinterpreted it spiritually to refer to God’s loving relationship with Israel.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Allegory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354765"/>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Swindoll offers the following for our edification: </a:t>
            </a:r>
            <a:r>
              <a:rPr lang="en-US" sz="2400" b="1" dirty="0" smtClean="0">
                <a:latin typeface="Cambria" pitchFamily="18" charset="0"/>
              </a:rPr>
              <a:t> </a:t>
            </a:r>
          </a:p>
          <a:p>
            <a:pPr indent="457200">
              <a:spcAft>
                <a:spcPts val="1200"/>
              </a:spcAft>
            </a:pPr>
            <a:r>
              <a:rPr lang="en-US" sz="2400" b="1" dirty="0" smtClean="0">
                <a:latin typeface="Cambria" pitchFamily="18" charset="0"/>
              </a:rPr>
              <a:t>When we compare Paul’s brief </a:t>
            </a:r>
            <a:r>
              <a:rPr lang="en-US" sz="2400" b="1" i="1" dirty="0" smtClean="0">
                <a:effectLst>
                  <a:outerShdw blurRad="38100" dist="38100" dir="2700000" algn="tl">
                    <a:srgbClr val="000000">
                      <a:alpha val="43137"/>
                    </a:srgbClr>
                  </a:outerShdw>
                </a:effectLst>
                <a:latin typeface="Cambria" pitchFamily="18" charset="0"/>
              </a:rPr>
              <a:t>allegory</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Galatians 4</a:t>
            </a:r>
            <a:r>
              <a:rPr lang="en-US" sz="2400" b="1" dirty="0" smtClean="0">
                <a:latin typeface="Cambria" pitchFamily="18" charset="0"/>
              </a:rPr>
              <a:t> with the excessive and even bizarre </a:t>
            </a:r>
            <a:r>
              <a:rPr lang="en-US" sz="2400" b="1" i="1" dirty="0" smtClean="0">
                <a:effectLst>
                  <a:outerShdw blurRad="38100" dist="38100" dir="2700000" algn="tl">
                    <a:srgbClr val="000000">
                      <a:alpha val="43137"/>
                    </a:srgbClr>
                  </a:outerShdw>
                </a:effectLst>
                <a:latin typeface="Cambria" pitchFamily="18" charset="0"/>
              </a:rPr>
              <a:t>allegorical</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interpretations</a:t>
            </a:r>
            <a:r>
              <a:rPr lang="en-US" sz="2400" b="1" dirty="0" smtClean="0">
                <a:latin typeface="Cambria" pitchFamily="18" charset="0"/>
              </a:rPr>
              <a:t>, we encounter in some Jewish and Christian writings, Paul’s approach seems rather tame.  </a:t>
            </a:r>
          </a:p>
          <a:p>
            <a:pPr indent="457200">
              <a:spcAft>
                <a:spcPts val="1200"/>
              </a:spcAft>
            </a:pPr>
            <a:r>
              <a:rPr lang="en-US" sz="2400" b="1" dirty="0" smtClean="0">
                <a:latin typeface="Cambria" pitchFamily="18" charset="0"/>
              </a:rPr>
              <a:t>In any case, in the context of his argument, Paul used </a:t>
            </a:r>
            <a:r>
              <a:rPr lang="en-US" sz="2400" b="1" i="1" dirty="0" smtClean="0">
                <a:effectLst>
                  <a:outerShdw blurRad="38100" dist="38100" dir="2700000" algn="tl">
                    <a:srgbClr val="000000">
                      <a:alpha val="43137"/>
                    </a:srgbClr>
                  </a:outerShdw>
                </a:effectLst>
                <a:latin typeface="Cambria" pitchFamily="18" charset="0"/>
              </a:rPr>
              <a:t>allegory</a:t>
            </a:r>
            <a:r>
              <a:rPr lang="en-US" sz="2400" b="1" dirty="0" smtClean="0">
                <a:latin typeface="Cambria" pitchFamily="18" charset="0"/>
              </a:rPr>
              <a:t> to catch the attention of his readers and turn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method of interpretation against them.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Allegory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31197</TotalTime>
  <Words>2658</Words>
  <Application>Microsoft Office PowerPoint</Application>
  <PresentationFormat>On-screen Show (4:3)</PresentationFormat>
  <Paragraphs>95</Paragraphs>
  <Slides>31</Slides>
  <Notes>3</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6426</cp:revision>
  <dcterms:created xsi:type="dcterms:W3CDTF">2016-10-08T19:35:00Z</dcterms:created>
  <dcterms:modified xsi:type="dcterms:W3CDTF">2022-03-22T02:41:29Z</dcterms:modified>
</cp:coreProperties>
</file>